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mf" ContentType="image/x-wm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67"/>
  </p:notesMasterIdLst>
  <p:handoutMasterIdLst>
    <p:handoutMasterId r:id="rId68"/>
  </p:handoutMasterIdLst>
  <p:sldIdLst>
    <p:sldId id="256" r:id="rId5"/>
    <p:sldId id="269" r:id="rId6"/>
    <p:sldId id="279" r:id="rId7"/>
    <p:sldId id="297" r:id="rId8"/>
    <p:sldId id="299" r:id="rId9"/>
    <p:sldId id="301" r:id="rId10"/>
    <p:sldId id="302" r:id="rId11"/>
    <p:sldId id="303" r:id="rId12"/>
    <p:sldId id="298" r:id="rId13"/>
    <p:sldId id="304" r:id="rId14"/>
    <p:sldId id="305" r:id="rId15"/>
    <p:sldId id="306" r:id="rId16"/>
    <p:sldId id="307" r:id="rId17"/>
    <p:sldId id="308" r:id="rId18"/>
    <p:sldId id="309" r:id="rId19"/>
    <p:sldId id="310" r:id="rId20"/>
    <p:sldId id="311" r:id="rId21"/>
    <p:sldId id="312" r:id="rId22"/>
    <p:sldId id="313" r:id="rId23"/>
    <p:sldId id="314" r:id="rId24"/>
    <p:sldId id="315" r:id="rId25"/>
    <p:sldId id="316" r:id="rId26"/>
    <p:sldId id="317" r:id="rId27"/>
    <p:sldId id="318" r:id="rId28"/>
    <p:sldId id="319" r:id="rId29"/>
    <p:sldId id="320" r:id="rId30"/>
    <p:sldId id="321" r:id="rId31"/>
    <p:sldId id="322" r:id="rId32"/>
    <p:sldId id="323" r:id="rId33"/>
    <p:sldId id="300" r:id="rId34"/>
    <p:sldId id="284" r:id="rId35"/>
    <p:sldId id="345" r:id="rId36"/>
    <p:sldId id="341" r:id="rId37"/>
    <p:sldId id="283" r:id="rId38"/>
    <p:sldId id="280" r:id="rId39"/>
    <p:sldId id="324" r:id="rId40"/>
    <p:sldId id="325" r:id="rId41"/>
    <p:sldId id="326" r:id="rId42"/>
    <p:sldId id="327" r:id="rId43"/>
    <p:sldId id="285" r:id="rId44"/>
    <p:sldId id="346" r:id="rId45"/>
    <p:sldId id="347" r:id="rId46"/>
    <p:sldId id="329" r:id="rId47"/>
    <p:sldId id="296" r:id="rId48"/>
    <p:sldId id="330" r:id="rId49"/>
    <p:sldId id="334" r:id="rId50"/>
    <p:sldId id="333" r:id="rId51"/>
    <p:sldId id="335" r:id="rId52"/>
    <p:sldId id="332" r:id="rId53"/>
    <p:sldId id="331" r:id="rId54"/>
    <p:sldId id="336" r:id="rId55"/>
    <p:sldId id="337" r:id="rId56"/>
    <p:sldId id="338" r:id="rId57"/>
    <p:sldId id="340" r:id="rId58"/>
    <p:sldId id="350" r:id="rId59"/>
    <p:sldId id="339" r:id="rId60"/>
    <p:sldId id="343" r:id="rId61"/>
    <p:sldId id="342" r:id="rId62"/>
    <p:sldId id="344" r:id="rId63"/>
    <p:sldId id="348" r:id="rId64"/>
    <p:sldId id="349" r:id="rId65"/>
    <p:sldId id="267" r:id="rId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5" autoAdjust="0"/>
    <p:restoredTop sz="94641" autoAdjust="0"/>
  </p:normalViewPr>
  <p:slideViewPr>
    <p:cSldViewPr snapToGrid="0">
      <p:cViewPr>
        <p:scale>
          <a:sx n="60" d="100"/>
          <a:sy n="60" d="100"/>
        </p:scale>
        <p:origin x="28" y="-72"/>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handoutMaster" Target="handoutMasters/handoutMaster1.xml"/><Relationship Id="rId7" Type="http://schemas.openxmlformats.org/officeDocument/2006/relationships/slide" Target="slides/slide3.xml"/><Relationship Id="rId71"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diagrams/_rels/data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image" Target="../media/image8.png"/></Relationships>
</file>

<file path=ppt/diagrams/_rels/drawing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001724-5C5A-402A-B907-ECA89FAFA97F}"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t>
        <a:bodyPr/>
        <a:lstStyle/>
        <a:p>
          <a:endParaRPr lang="en-IN"/>
        </a:p>
      </dgm:t>
    </dgm:pt>
    <dgm:pt modelId="{6FA86730-1CE5-4EBE-A9BA-FC19829C945A}">
      <dgm:prSet phldrT="[Text]"/>
      <dgm:spPr/>
      <dgm:t>
        <a:bodyPr/>
        <a:lstStyle/>
        <a:p>
          <a:pPr>
            <a:lnSpc>
              <a:spcPct val="100000"/>
            </a:lnSpc>
          </a:pPr>
          <a:r>
            <a:rPr lang="en-US" dirty="0"/>
            <a:t>ASVS</a:t>
          </a:r>
        </a:p>
      </dgm:t>
    </dgm:pt>
    <dgm:pt modelId="{A1BB3DDB-A2CF-407F-9044-E3AC1B808421}" type="parTrans" cxnId="{ACB259CB-0782-437C-AE91-04CE095D2AE5}">
      <dgm:prSet/>
      <dgm:spPr/>
      <dgm:t>
        <a:bodyPr/>
        <a:lstStyle/>
        <a:p>
          <a:endParaRPr lang="en-US"/>
        </a:p>
      </dgm:t>
    </dgm:pt>
    <dgm:pt modelId="{F397379E-0BDA-46CE-8393-B1D10C55E1BA}" type="sibTrans" cxnId="{ACB259CB-0782-437C-AE91-04CE095D2AE5}">
      <dgm:prSet/>
      <dgm:spPr/>
      <dgm:t>
        <a:bodyPr/>
        <a:lstStyle/>
        <a:p>
          <a:endParaRPr lang="en-US"/>
        </a:p>
      </dgm:t>
    </dgm:pt>
    <dgm:pt modelId="{6ABE9384-859D-4C4C-B983-2B1E39A8B348}">
      <dgm:prSet phldrT="[Text]"/>
      <dgm:spPr/>
      <dgm:t>
        <a:bodyPr/>
        <a:lstStyle/>
        <a:p>
          <a:pPr>
            <a:lnSpc>
              <a:spcPct val="100000"/>
            </a:lnSpc>
          </a:pPr>
          <a:r>
            <a:rPr lang="en-US" dirty="0"/>
            <a:t>MASVS</a:t>
          </a:r>
        </a:p>
      </dgm:t>
    </dgm:pt>
    <dgm:pt modelId="{4C63E530-1425-407B-8508-FAC57680DEF0}" type="parTrans" cxnId="{929B611D-ADB7-45E4-812D-4E288BD2D31C}">
      <dgm:prSet/>
      <dgm:spPr/>
      <dgm:t>
        <a:bodyPr/>
        <a:lstStyle/>
        <a:p>
          <a:endParaRPr lang="en-US"/>
        </a:p>
      </dgm:t>
    </dgm:pt>
    <dgm:pt modelId="{012549DD-A1CA-4571-A981-CFD78093EB20}" type="sibTrans" cxnId="{929B611D-ADB7-45E4-812D-4E288BD2D31C}">
      <dgm:prSet/>
      <dgm:spPr/>
      <dgm:t>
        <a:bodyPr/>
        <a:lstStyle/>
        <a:p>
          <a:endParaRPr lang="en-US"/>
        </a:p>
      </dgm:t>
    </dgm:pt>
    <dgm:pt modelId="{44164630-2F05-47D6-AD96-D9713C7C94EA}" type="pres">
      <dgm:prSet presAssocID="{53001724-5C5A-402A-B907-ECA89FAFA97F}" presName="root" presStyleCnt="0">
        <dgm:presLayoutVars>
          <dgm:dir/>
          <dgm:resizeHandles val="exact"/>
        </dgm:presLayoutVars>
      </dgm:prSet>
      <dgm:spPr/>
    </dgm:pt>
    <dgm:pt modelId="{BBB5EE06-EDF8-41BB-B38A-75BA74195339}" type="pres">
      <dgm:prSet presAssocID="{6FA86730-1CE5-4EBE-A9BA-FC19829C945A}" presName="compNode" presStyleCnt="0"/>
      <dgm:spPr/>
    </dgm:pt>
    <dgm:pt modelId="{BD3976FF-3460-411F-BC23-D0B68261F465}" type="pres">
      <dgm:prSet presAssocID="{6FA86730-1CE5-4EBE-A9BA-FC19829C945A}" presName="bgRect" presStyleLbl="bgShp" presStyleIdx="0" presStyleCnt="2"/>
      <dgm:spPr/>
    </dgm:pt>
    <dgm:pt modelId="{55596134-9829-4D70-890A-C69BBF81D77E}" type="pres">
      <dgm:prSet presAssocID="{6FA86730-1CE5-4EBE-A9BA-FC19829C945A}"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pt>
    <dgm:pt modelId="{EF52B154-BE74-4151-893E-30A55BCE1232}" type="pres">
      <dgm:prSet presAssocID="{6FA86730-1CE5-4EBE-A9BA-FC19829C945A}" presName="spaceRect" presStyleCnt="0"/>
      <dgm:spPr/>
    </dgm:pt>
    <dgm:pt modelId="{317AA252-427D-40A4-8C7D-92392117FEF6}" type="pres">
      <dgm:prSet presAssocID="{6FA86730-1CE5-4EBE-A9BA-FC19829C945A}" presName="parTx" presStyleLbl="revTx" presStyleIdx="0" presStyleCnt="2">
        <dgm:presLayoutVars>
          <dgm:chMax val="0"/>
          <dgm:chPref val="0"/>
        </dgm:presLayoutVars>
      </dgm:prSet>
      <dgm:spPr/>
    </dgm:pt>
    <dgm:pt modelId="{DB828AB6-BF3C-4FBC-936A-ABF577D4A72E}" type="pres">
      <dgm:prSet presAssocID="{F397379E-0BDA-46CE-8393-B1D10C55E1BA}" presName="sibTrans" presStyleCnt="0"/>
      <dgm:spPr/>
    </dgm:pt>
    <dgm:pt modelId="{2862063A-01C9-45B8-BC29-0877E16269D6}" type="pres">
      <dgm:prSet presAssocID="{6ABE9384-859D-4C4C-B983-2B1E39A8B348}" presName="compNode" presStyleCnt="0"/>
      <dgm:spPr/>
    </dgm:pt>
    <dgm:pt modelId="{5DD1A591-E379-4123-AFEF-0E0E1C78A6C8}" type="pres">
      <dgm:prSet presAssocID="{6ABE9384-859D-4C4C-B983-2B1E39A8B348}" presName="bgRect" presStyleLbl="bgShp" presStyleIdx="1" presStyleCnt="2" custLinFactNeighborX="-2777" custLinFactNeighborY="2626"/>
      <dgm:spPr/>
    </dgm:pt>
    <dgm:pt modelId="{FCE68459-8AC8-4D4B-8B2A-B85347F651AB}" type="pres">
      <dgm:prSet presAssocID="{6ABE9384-859D-4C4C-B983-2B1E39A8B348}" presName="iconRect" presStyleLbl="node1" presStyleIdx="1" presStyleCnt="2"/>
      <dgm:spPr>
        <a:blipFill>
          <a:blip xmlns:r="http://schemas.openxmlformats.org/officeDocument/2006/relationships" r:embed="rId2">
            <a:extLst>
              <a:ext uri="{28A0092B-C50C-407E-A947-70E740481C1C}">
                <a14:useLocalDpi xmlns:a14="http://schemas.microsoft.com/office/drawing/2010/main" val="0"/>
              </a:ext>
            </a:extLst>
          </a:blip>
          <a:srcRect/>
          <a:stretch>
            <a:fillRect t="-6000" b="-6000"/>
          </a:stretch>
        </a:blipFill>
        <a:ln>
          <a:noFill/>
        </a:ln>
      </dgm:spPr>
    </dgm:pt>
    <dgm:pt modelId="{7840CE1B-2464-4289-B418-12904C5D46CE}" type="pres">
      <dgm:prSet presAssocID="{6ABE9384-859D-4C4C-B983-2B1E39A8B348}" presName="spaceRect" presStyleCnt="0"/>
      <dgm:spPr/>
    </dgm:pt>
    <dgm:pt modelId="{0F75F18A-3C22-462D-9DAB-5E8D88D9A51B}" type="pres">
      <dgm:prSet presAssocID="{6ABE9384-859D-4C4C-B983-2B1E39A8B348}" presName="parTx" presStyleLbl="revTx" presStyleIdx="1" presStyleCnt="2">
        <dgm:presLayoutVars>
          <dgm:chMax val="0"/>
          <dgm:chPref val="0"/>
        </dgm:presLayoutVars>
      </dgm:prSet>
      <dgm:spPr/>
    </dgm:pt>
  </dgm:ptLst>
  <dgm:cxnLst>
    <dgm:cxn modelId="{929B611D-ADB7-45E4-812D-4E288BD2D31C}" srcId="{53001724-5C5A-402A-B907-ECA89FAFA97F}" destId="{6ABE9384-859D-4C4C-B983-2B1E39A8B348}" srcOrd="1" destOrd="0" parTransId="{4C63E530-1425-407B-8508-FAC57680DEF0}" sibTransId="{012549DD-A1CA-4571-A981-CFD78093EB20}"/>
    <dgm:cxn modelId="{E42F3627-E378-4611-9E44-8C53F460E990}" type="presOf" srcId="{6FA86730-1CE5-4EBE-A9BA-FC19829C945A}" destId="{317AA252-427D-40A4-8C7D-92392117FEF6}" srcOrd="0" destOrd="0" presId="urn:microsoft.com/office/officeart/2018/2/layout/IconVerticalSolidList"/>
    <dgm:cxn modelId="{1C605B4C-E51E-44B8-8933-D52963ED863D}" type="presOf" srcId="{6ABE9384-859D-4C4C-B983-2B1E39A8B348}" destId="{0F75F18A-3C22-462D-9DAB-5E8D88D9A51B}" srcOrd="0" destOrd="0" presId="urn:microsoft.com/office/officeart/2018/2/layout/IconVerticalSolidList"/>
    <dgm:cxn modelId="{D0D95555-C348-4CF7-8A46-F7A2BF92D08A}" type="presOf" srcId="{53001724-5C5A-402A-B907-ECA89FAFA97F}" destId="{44164630-2F05-47D6-AD96-D9713C7C94EA}" srcOrd="0" destOrd="0" presId="urn:microsoft.com/office/officeart/2018/2/layout/IconVerticalSolidList"/>
    <dgm:cxn modelId="{ACB259CB-0782-437C-AE91-04CE095D2AE5}" srcId="{53001724-5C5A-402A-B907-ECA89FAFA97F}" destId="{6FA86730-1CE5-4EBE-A9BA-FC19829C945A}" srcOrd="0" destOrd="0" parTransId="{A1BB3DDB-A2CF-407F-9044-E3AC1B808421}" sibTransId="{F397379E-0BDA-46CE-8393-B1D10C55E1BA}"/>
    <dgm:cxn modelId="{9FB3D75A-7318-40AD-9643-F5D113BEF3EA}" type="presParOf" srcId="{44164630-2F05-47D6-AD96-D9713C7C94EA}" destId="{BBB5EE06-EDF8-41BB-B38A-75BA74195339}" srcOrd="0" destOrd="0" presId="urn:microsoft.com/office/officeart/2018/2/layout/IconVerticalSolidList"/>
    <dgm:cxn modelId="{9FE1ADA8-0652-4F08-909B-6F1F8C7865F7}" type="presParOf" srcId="{BBB5EE06-EDF8-41BB-B38A-75BA74195339}" destId="{BD3976FF-3460-411F-BC23-D0B68261F465}" srcOrd="0" destOrd="0" presId="urn:microsoft.com/office/officeart/2018/2/layout/IconVerticalSolidList"/>
    <dgm:cxn modelId="{02F1752E-8943-4CED-AB23-FD169E28320D}" type="presParOf" srcId="{BBB5EE06-EDF8-41BB-B38A-75BA74195339}" destId="{55596134-9829-4D70-890A-C69BBF81D77E}" srcOrd="1" destOrd="0" presId="urn:microsoft.com/office/officeart/2018/2/layout/IconVerticalSolidList"/>
    <dgm:cxn modelId="{B0AA3935-03A2-4CCF-A853-AB8E050001AB}" type="presParOf" srcId="{BBB5EE06-EDF8-41BB-B38A-75BA74195339}" destId="{EF52B154-BE74-4151-893E-30A55BCE1232}" srcOrd="2" destOrd="0" presId="urn:microsoft.com/office/officeart/2018/2/layout/IconVerticalSolidList"/>
    <dgm:cxn modelId="{27C9A290-584D-453B-93FD-FA35380C106B}" type="presParOf" srcId="{BBB5EE06-EDF8-41BB-B38A-75BA74195339}" destId="{317AA252-427D-40A4-8C7D-92392117FEF6}" srcOrd="3" destOrd="0" presId="urn:microsoft.com/office/officeart/2018/2/layout/IconVerticalSolidList"/>
    <dgm:cxn modelId="{78E03A4A-6EE4-4028-8A51-8793E0D3E1A8}" type="presParOf" srcId="{44164630-2F05-47D6-AD96-D9713C7C94EA}" destId="{DB828AB6-BF3C-4FBC-936A-ABF577D4A72E}" srcOrd="1" destOrd="0" presId="urn:microsoft.com/office/officeart/2018/2/layout/IconVerticalSolidList"/>
    <dgm:cxn modelId="{37B51E1B-2833-450E-AED0-0479588A1773}" type="presParOf" srcId="{44164630-2F05-47D6-AD96-D9713C7C94EA}" destId="{2862063A-01C9-45B8-BC29-0877E16269D6}" srcOrd="2" destOrd="0" presId="urn:microsoft.com/office/officeart/2018/2/layout/IconVerticalSolidList"/>
    <dgm:cxn modelId="{0568F507-FCED-4896-B7EE-3C55B05820B4}" type="presParOf" srcId="{2862063A-01C9-45B8-BC29-0877E16269D6}" destId="{5DD1A591-E379-4123-AFEF-0E0E1C78A6C8}" srcOrd="0" destOrd="0" presId="urn:microsoft.com/office/officeart/2018/2/layout/IconVerticalSolidList"/>
    <dgm:cxn modelId="{3350E533-B59F-4225-911C-3AF81C5BB096}" type="presParOf" srcId="{2862063A-01C9-45B8-BC29-0877E16269D6}" destId="{FCE68459-8AC8-4D4B-8B2A-B85347F651AB}" srcOrd="1" destOrd="0" presId="urn:microsoft.com/office/officeart/2018/2/layout/IconVerticalSolidList"/>
    <dgm:cxn modelId="{D1507AE6-EFD3-4D91-8F89-13072D5D3B99}" type="presParOf" srcId="{2862063A-01C9-45B8-BC29-0877E16269D6}" destId="{7840CE1B-2464-4289-B418-12904C5D46CE}" srcOrd="2" destOrd="0" presId="urn:microsoft.com/office/officeart/2018/2/layout/IconVerticalSolidList"/>
    <dgm:cxn modelId="{3F44C565-7FFB-4A68-99E4-AC437FE954ED}" type="presParOf" srcId="{2862063A-01C9-45B8-BC29-0877E16269D6}" destId="{0F75F18A-3C22-462D-9DAB-5E8D88D9A51B}"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891DC47-A57E-41B1-BC9F-3A78A76BA08E}" type="doc">
      <dgm:prSet loTypeId="urn:microsoft.com/office/officeart/2005/8/layout/matrix1" loCatId="matrix" qsTypeId="urn:microsoft.com/office/officeart/2005/8/quickstyle/simple1" qsCatId="simple" csTypeId="urn:microsoft.com/office/officeart/2005/8/colors/accent1_2" csCatId="accent1" phldr="1"/>
      <dgm:spPr/>
      <dgm:t>
        <a:bodyPr/>
        <a:lstStyle/>
        <a:p>
          <a:endParaRPr lang="en-IN"/>
        </a:p>
      </dgm:t>
    </dgm:pt>
    <dgm:pt modelId="{5CB68F32-4FD2-4753-8DFA-22953AEC5B4A}">
      <dgm:prSet phldrT="[Text]"/>
      <dgm:spPr/>
      <dgm:t>
        <a:bodyPr/>
        <a:lstStyle/>
        <a:p>
          <a:r>
            <a:rPr lang="en-US" dirty="0"/>
            <a:t>ASVS</a:t>
          </a:r>
          <a:endParaRPr lang="en-IN" dirty="0"/>
        </a:p>
      </dgm:t>
    </dgm:pt>
    <dgm:pt modelId="{26007C6D-55F0-4A56-9AF1-DE42678D364F}" type="parTrans" cxnId="{3B515D5F-BB04-458E-BA39-9D332E2269A4}">
      <dgm:prSet/>
      <dgm:spPr/>
      <dgm:t>
        <a:bodyPr/>
        <a:lstStyle/>
        <a:p>
          <a:endParaRPr lang="en-IN"/>
        </a:p>
      </dgm:t>
    </dgm:pt>
    <dgm:pt modelId="{3F8138FB-DFAF-4B86-8E62-7CAD5EA32AAE}" type="sibTrans" cxnId="{3B515D5F-BB04-458E-BA39-9D332E2269A4}">
      <dgm:prSet/>
      <dgm:spPr/>
      <dgm:t>
        <a:bodyPr/>
        <a:lstStyle/>
        <a:p>
          <a:endParaRPr lang="en-IN"/>
        </a:p>
      </dgm:t>
    </dgm:pt>
    <dgm:pt modelId="{4F9BCE3C-6AB0-41F5-9BB6-AACA663B7C2A}">
      <dgm:prSet phldrT="[Text]"/>
      <dgm:spPr/>
      <dgm:t>
        <a:bodyPr/>
        <a:lstStyle/>
        <a:p>
          <a:r>
            <a:rPr lang="en-US" dirty="0"/>
            <a:t>Standard for how to verify the security of web applications</a:t>
          </a:r>
          <a:endParaRPr lang="en-IN" dirty="0"/>
        </a:p>
      </dgm:t>
    </dgm:pt>
    <dgm:pt modelId="{AE9F8E2A-C411-4C79-AD13-056255A3BD89}" type="parTrans" cxnId="{C66E9CAE-ACDA-4BF7-B6E8-356BB80844F4}">
      <dgm:prSet/>
      <dgm:spPr/>
      <dgm:t>
        <a:bodyPr/>
        <a:lstStyle/>
        <a:p>
          <a:endParaRPr lang="en-IN"/>
        </a:p>
      </dgm:t>
    </dgm:pt>
    <dgm:pt modelId="{ED224FA9-5038-4648-8C11-42D55050C554}" type="sibTrans" cxnId="{C66E9CAE-ACDA-4BF7-B6E8-356BB80844F4}">
      <dgm:prSet/>
      <dgm:spPr/>
      <dgm:t>
        <a:bodyPr/>
        <a:lstStyle/>
        <a:p>
          <a:endParaRPr lang="en-IN"/>
        </a:p>
      </dgm:t>
    </dgm:pt>
    <dgm:pt modelId="{4E3FC249-B412-453E-B6D2-14417B157D89}">
      <dgm:prSet phldrT="[Text]"/>
      <dgm:spPr/>
      <dgm:t>
        <a:bodyPr/>
        <a:lstStyle/>
        <a:p>
          <a:r>
            <a:rPr lang="en-US" dirty="0"/>
            <a:t>It is application independent</a:t>
          </a:r>
          <a:endParaRPr lang="en-IN" dirty="0"/>
        </a:p>
      </dgm:t>
    </dgm:pt>
    <dgm:pt modelId="{71FF40F1-0D6B-4119-87FC-ADD7A4A4B9B5}" type="parTrans" cxnId="{B1B78920-ADD7-4451-8A9A-FA2DBFCA0060}">
      <dgm:prSet/>
      <dgm:spPr/>
      <dgm:t>
        <a:bodyPr/>
        <a:lstStyle/>
        <a:p>
          <a:endParaRPr lang="en-IN"/>
        </a:p>
      </dgm:t>
    </dgm:pt>
    <dgm:pt modelId="{D697C9EC-D3C8-41E2-B9CE-7FB5D432D908}" type="sibTrans" cxnId="{B1B78920-ADD7-4451-8A9A-FA2DBFCA0060}">
      <dgm:prSet/>
      <dgm:spPr/>
      <dgm:t>
        <a:bodyPr/>
        <a:lstStyle/>
        <a:p>
          <a:endParaRPr lang="en-IN"/>
        </a:p>
      </dgm:t>
    </dgm:pt>
    <dgm:pt modelId="{59CC017F-F010-492E-9E2A-FA3186FED7C6}">
      <dgm:prSet phldrT="[Text]"/>
      <dgm:spPr/>
      <dgm:t>
        <a:bodyPr/>
        <a:lstStyle/>
        <a:p>
          <a:r>
            <a:rPr lang="en-US" dirty="0"/>
            <a:t>It is development life cycle independent</a:t>
          </a:r>
          <a:endParaRPr lang="en-IN" dirty="0"/>
        </a:p>
      </dgm:t>
    </dgm:pt>
    <dgm:pt modelId="{0C7D9E4B-B0C9-42E0-8155-A89CC934D686}" type="parTrans" cxnId="{EDD501DD-7D4C-4B9D-9871-71D121332698}">
      <dgm:prSet/>
      <dgm:spPr/>
      <dgm:t>
        <a:bodyPr/>
        <a:lstStyle/>
        <a:p>
          <a:endParaRPr lang="en-IN"/>
        </a:p>
      </dgm:t>
    </dgm:pt>
    <dgm:pt modelId="{016C21A7-2DC1-40BB-BD6A-8203C7A2F04C}" type="sibTrans" cxnId="{EDD501DD-7D4C-4B9D-9871-71D121332698}">
      <dgm:prSet/>
      <dgm:spPr/>
      <dgm:t>
        <a:bodyPr/>
        <a:lstStyle/>
        <a:p>
          <a:endParaRPr lang="en-IN"/>
        </a:p>
      </dgm:t>
    </dgm:pt>
    <dgm:pt modelId="{B35B2126-6C9F-428D-8216-827B6850FA83}">
      <dgm:prSet phldrT="[Text]"/>
      <dgm:spPr/>
      <dgm:t>
        <a:bodyPr/>
        <a:lstStyle/>
        <a:p>
          <a:r>
            <a:rPr lang="en-US" dirty="0"/>
            <a:t>It defines requirements that can be applied across web applications without special interpretation</a:t>
          </a:r>
          <a:endParaRPr lang="en-IN" dirty="0"/>
        </a:p>
      </dgm:t>
    </dgm:pt>
    <dgm:pt modelId="{6C4BE076-62AA-42AB-94FE-F290962864C8}" type="parTrans" cxnId="{31D884A2-2A14-40C4-90B3-C6306121449E}">
      <dgm:prSet/>
      <dgm:spPr/>
      <dgm:t>
        <a:bodyPr/>
        <a:lstStyle/>
        <a:p>
          <a:endParaRPr lang="en-IN"/>
        </a:p>
      </dgm:t>
    </dgm:pt>
    <dgm:pt modelId="{963BB1B1-78D9-4632-A6F9-E359E3E0F34A}" type="sibTrans" cxnId="{31D884A2-2A14-40C4-90B3-C6306121449E}">
      <dgm:prSet/>
      <dgm:spPr/>
      <dgm:t>
        <a:bodyPr/>
        <a:lstStyle/>
        <a:p>
          <a:endParaRPr lang="en-IN"/>
        </a:p>
      </dgm:t>
    </dgm:pt>
    <dgm:pt modelId="{0F5B5D13-A953-479C-9027-57E043942385}" type="pres">
      <dgm:prSet presAssocID="{E891DC47-A57E-41B1-BC9F-3A78A76BA08E}" presName="diagram" presStyleCnt="0">
        <dgm:presLayoutVars>
          <dgm:chMax val="1"/>
          <dgm:dir/>
          <dgm:animLvl val="ctr"/>
          <dgm:resizeHandles val="exact"/>
        </dgm:presLayoutVars>
      </dgm:prSet>
      <dgm:spPr/>
    </dgm:pt>
    <dgm:pt modelId="{C998ECBF-97CE-4856-8ACC-BE92C646E8E0}" type="pres">
      <dgm:prSet presAssocID="{E891DC47-A57E-41B1-BC9F-3A78A76BA08E}" presName="matrix" presStyleCnt="0"/>
      <dgm:spPr/>
    </dgm:pt>
    <dgm:pt modelId="{CFC5DF2B-AB65-4C9E-B933-2F96B2463C63}" type="pres">
      <dgm:prSet presAssocID="{E891DC47-A57E-41B1-BC9F-3A78A76BA08E}" presName="tile1" presStyleLbl="node1" presStyleIdx="0" presStyleCnt="4"/>
      <dgm:spPr/>
    </dgm:pt>
    <dgm:pt modelId="{D51E4B7E-11E4-4652-93A9-475CF15E1452}" type="pres">
      <dgm:prSet presAssocID="{E891DC47-A57E-41B1-BC9F-3A78A76BA08E}" presName="tile1text" presStyleLbl="node1" presStyleIdx="0" presStyleCnt="4">
        <dgm:presLayoutVars>
          <dgm:chMax val="0"/>
          <dgm:chPref val="0"/>
          <dgm:bulletEnabled val="1"/>
        </dgm:presLayoutVars>
      </dgm:prSet>
      <dgm:spPr/>
    </dgm:pt>
    <dgm:pt modelId="{AD36803C-F95C-49B8-A74B-A4285E4DFAA3}" type="pres">
      <dgm:prSet presAssocID="{E891DC47-A57E-41B1-BC9F-3A78A76BA08E}" presName="tile2" presStyleLbl="node1" presStyleIdx="1" presStyleCnt="4"/>
      <dgm:spPr/>
    </dgm:pt>
    <dgm:pt modelId="{505F15B0-5E51-4B1F-B189-69345B75606F}" type="pres">
      <dgm:prSet presAssocID="{E891DC47-A57E-41B1-BC9F-3A78A76BA08E}" presName="tile2text" presStyleLbl="node1" presStyleIdx="1" presStyleCnt="4">
        <dgm:presLayoutVars>
          <dgm:chMax val="0"/>
          <dgm:chPref val="0"/>
          <dgm:bulletEnabled val="1"/>
        </dgm:presLayoutVars>
      </dgm:prSet>
      <dgm:spPr/>
    </dgm:pt>
    <dgm:pt modelId="{0900592F-BEC1-4FE4-AAAC-C0DE4757DE90}" type="pres">
      <dgm:prSet presAssocID="{E891DC47-A57E-41B1-BC9F-3A78A76BA08E}" presName="tile3" presStyleLbl="node1" presStyleIdx="2" presStyleCnt="4"/>
      <dgm:spPr/>
    </dgm:pt>
    <dgm:pt modelId="{4F9A9D8D-5BDA-4BFC-8A31-35CC8A3D5856}" type="pres">
      <dgm:prSet presAssocID="{E891DC47-A57E-41B1-BC9F-3A78A76BA08E}" presName="tile3text" presStyleLbl="node1" presStyleIdx="2" presStyleCnt="4">
        <dgm:presLayoutVars>
          <dgm:chMax val="0"/>
          <dgm:chPref val="0"/>
          <dgm:bulletEnabled val="1"/>
        </dgm:presLayoutVars>
      </dgm:prSet>
      <dgm:spPr/>
    </dgm:pt>
    <dgm:pt modelId="{ED33FF36-F455-46C0-858F-84F318AD9EE7}" type="pres">
      <dgm:prSet presAssocID="{E891DC47-A57E-41B1-BC9F-3A78A76BA08E}" presName="tile4" presStyleLbl="node1" presStyleIdx="3" presStyleCnt="4"/>
      <dgm:spPr/>
    </dgm:pt>
    <dgm:pt modelId="{C61D8726-7646-4B75-B1B9-1EF1F8AECD20}" type="pres">
      <dgm:prSet presAssocID="{E891DC47-A57E-41B1-BC9F-3A78A76BA08E}" presName="tile4text" presStyleLbl="node1" presStyleIdx="3" presStyleCnt="4">
        <dgm:presLayoutVars>
          <dgm:chMax val="0"/>
          <dgm:chPref val="0"/>
          <dgm:bulletEnabled val="1"/>
        </dgm:presLayoutVars>
      </dgm:prSet>
      <dgm:spPr/>
    </dgm:pt>
    <dgm:pt modelId="{C961DC56-E52E-4104-BB96-32E5D6AA9794}" type="pres">
      <dgm:prSet presAssocID="{E891DC47-A57E-41B1-BC9F-3A78A76BA08E}" presName="centerTile" presStyleLbl="fgShp" presStyleIdx="0" presStyleCnt="1">
        <dgm:presLayoutVars>
          <dgm:chMax val="0"/>
          <dgm:chPref val="0"/>
        </dgm:presLayoutVars>
      </dgm:prSet>
      <dgm:spPr/>
    </dgm:pt>
  </dgm:ptLst>
  <dgm:cxnLst>
    <dgm:cxn modelId="{D369A108-4A15-4388-83EC-4C41DD3E6B07}" type="presOf" srcId="{4E3FC249-B412-453E-B6D2-14417B157D89}" destId="{AD36803C-F95C-49B8-A74B-A4285E4DFAA3}" srcOrd="0" destOrd="0" presId="urn:microsoft.com/office/officeart/2005/8/layout/matrix1"/>
    <dgm:cxn modelId="{6621AD0D-21BE-46C3-89C6-FFC5407F574F}" type="presOf" srcId="{5CB68F32-4FD2-4753-8DFA-22953AEC5B4A}" destId="{C961DC56-E52E-4104-BB96-32E5D6AA9794}" srcOrd="0" destOrd="0" presId="urn:microsoft.com/office/officeart/2005/8/layout/matrix1"/>
    <dgm:cxn modelId="{4522DA1B-6153-48BC-A90B-542EC1284AB5}" type="presOf" srcId="{B35B2126-6C9F-428D-8216-827B6850FA83}" destId="{C61D8726-7646-4B75-B1B9-1EF1F8AECD20}" srcOrd="1" destOrd="0" presId="urn:microsoft.com/office/officeart/2005/8/layout/matrix1"/>
    <dgm:cxn modelId="{B1B78920-ADD7-4451-8A9A-FA2DBFCA0060}" srcId="{5CB68F32-4FD2-4753-8DFA-22953AEC5B4A}" destId="{4E3FC249-B412-453E-B6D2-14417B157D89}" srcOrd="1" destOrd="0" parTransId="{71FF40F1-0D6B-4119-87FC-ADD7A4A4B9B5}" sibTransId="{D697C9EC-D3C8-41E2-B9CE-7FB5D432D908}"/>
    <dgm:cxn modelId="{9B44082F-71D7-40DA-8821-E9A9775A1DE4}" type="presOf" srcId="{59CC017F-F010-492E-9E2A-FA3186FED7C6}" destId="{4F9A9D8D-5BDA-4BFC-8A31-35CC8A3D5856}" srcOrd="1" destOrd="0" presId="urn:microsoft.com/office/officeart/2005/8/layout/matrix1"/>
    <dgm:cxn modelId="{3B515D5F-BB04-458E-BA39-9D332E2269A4}" srcId="{E891DC47-A57E-41B1-BC9F-3A78A76BA08E}" destId="{5CB68F32-4FD2-4753-8DFA-22953AEC5B4A}" srcOrd="0" destOrd="0" parTransId="{26007C6D-55F0-4A56-9AF1-DE42678D364F}" sibTransId="{3F8138FB-DFAF-4B86-8E62-7CAD5EA32AAE}"/>
    <dgm:cxn modelId="{32CC9E47-731F-47AD-94C3-52F1319EC307}" type="presOf" srcId="{59CC017F-F010-492E-9E2A-FA3186FED7C6}" destId="{0900592F-BEC1-4FE4-AAAC-C0DE4757DE90}" srcOrd="0" destOrd="0" presId="urn:microsoft.com/office/officeart/2005/8/layout/matrix1"/>
    <dgm:cxn modelId="{4C480F50-A94F-4D8E-AC67-49FAA84BA1D7}" type="presOf" srcId="{B35B2126-6C9F-428D-8216-827B6850FA83}" destId="{ED33FF36-F455-46C0-858F-84F318AD9EE7}" srcOrd="0" destOrd="0" presId="urn:microsoft.com/office/officeart/2005/8/layout/matrix1"/>
    <dgm:cxn modelId="{67D66953-D0F9-4D6C-B838-82C437DD50A3}" type="presOf" srcId="{4E3FC249-B412-453E-B6D2-14417B157D89}" destId="{505F15B0-5E51-4B1F-B189-69345B75606F}" srcOrd="1" destOrd="0" presId="urn:microsoft.com/office/officeart/2005/8/layout/matrix1"/>
    <dgm:cxn modelId="{84AE0098-E30D-4687-A4C0-045DD96DBE03}" type="presOf" srcId="{4F9BCE3C-6AB0-41F5-9BB6-AACA663B7C2A}" destId="{CFC5DF2B-AB65-4C9E-B933-2F96B2463C63}" srcOrd="0" destOrd="0" presId="urn:microsoft.com/office/officeart/2005/8/layout/matrix1"/>
    <dgm:cxn modelId="{31D884A2-2A14-40C4-90B3-C6306121449E}" srcId="{5CB68F32-4FD2-4753-8DFA-22953AEC5B4A}" destId="{B35B2126-6C9F-428D-8216-827B6850FA83}" srcOrd="3" destOrd="0" parTransId="{6C4BE076-62AA-42AB-94FE-F290962864C8}" sibTransId="{963BB1B1-78D9-4632-A6F9-E359E3E0F34A}"/>
    <dgm:cxn modelId="{C66E9CAE-ACDA-4BF7-B6E8-356BB80844F4}" srcId="{5CB68F32-4FD2-4753-8DFA-22953AEC5B4A}" destId="{4F9BCE3C-6AB0-41F5-9BB6-AACA663B7C2A}" srcOrd="0" destOrd="0" parTransId="{AE9F8E2A-C411-4C79-AD13-056255A3BD89}" sibTransId="{ED224FA9-5038-4648-8C11-42D55050C554}"/>
    <dgm:cxn modelId="{2B5226D8-F341-4819-92FF-C3BF9CDB6794}" type="presOf" srcId="{4F9BCE3C-6AB0-41F5-9BB6-AACA663B7C2A}" destId="{D51E4B7E-11E4-4652-93A9-475CF15E1452}" srcOrd="1" destOrd="0" presId="urn:microsoft.com/office/officeart/2005/8/layout/matrix1"/>
    <dgm:cxn modelId="{EDD501DD-7D4C-4B9D-9871-71D121332698}" srcId="{5CB68F32-4FD2-4753-8DFA-22953AEC5B4A}" destId="{59CC017F-F010-492E-9E2A-FA3186FED7C6}" srcOrd="2" destOrd="0" parTransId="{0C7D9E4B-B0C9-42E0-8155-A89CC934D686}" sibTransId="{016C21A7-2DC1-40BB-BD6A-8203C7A2F04C}"/>
    <dgm:cxn modelId="{7C3700FC-0E83-4BC3-9B37-A4573F717F49}" type="presOf" srcId="{E891DC47-A57E-41B1-BC9F-3A78A76BA08E}" destId="{0F5B5D13-A953-479C-9027-57E043942385}" srcOrd="0" destOrd="0" presId="urn:microsoft.com/office/officeart/2005/8/layout/matrix1"/>
    <dgm:cxn modelId="{42D3BA7A-A42B-425E-B132-7E44119B9F7B}" type="presParOf" srcId="{0F5B5D13-A953-479C-9027-57E043942385}" destId="{C998ECBF-97CE-4856-8ACC-BE92C646E8E0}" srcOrd="0" destOrd="0" presId="urn:microsoft.com/office/officeart/2005/8/layout/matrix1"/>
    <dgm:cxn modelId="{7D7804FF-2663-41A3-8825-CEBDE6EF37A6}" type="presParOf" srcId="{C998ECBF-97CE-4856-8ACC-BE92C646E8E0}" destId="{CFC5DF2B-AB65-4C9E-B933-2F96B2463C63}" srcOrd="0" destOrd="0" presId="urn:microsoft.com/office/officeart/2005/8/layout/matrix1"/>
    <dgm:cxn modelId="{5EA6F12A-FA0B-4FCA-A8AC-D5E10DE3C7F4}" type="presParOf" srcId="{C998ECBF-97CE-4856-8ACC-BE92C646E8E0}" destId="{D51E4B7E-11E4-4652-93A9-475CF15E1452}" srcOrd="1" destOrd="0" presId="urn:microsoft.com/office/officeart/2005/8/layout/matrix1"/>
    <dgm:cxn modelId="{2652CCDC-34A2-418F-9240-3BBBB92AD615}" type="presParOf" srcId="{C998ECBF-97CE-4856-8ACC-BE92C646E8E0}" destId="{AD36803C-F95C-49B8-A74B-A4285E4DFAA3}" srcOrd="2" destOrd="0" presId="urn:microsoft.com/office/officeart/2005/8/layout/matrix1"/>
    <dgm:cxn modelId="{FD3B4FDD-994A-457B-92EA-A05516998BEB}" type="presParOf" srcId="{C998ECBF-97CE-4856-8ACC-BE92C646E8E0}" destId="{505F15B0-5E51-4B1F-B189-69345B75606F}" srcOrd="3" destOrd="0" presId="urn:microsoft.com/office/officeart/2005/8/layout/matrix1"/>
    <dgm:cxn modelId="{D69379CF-38CD-4E52-BD0C-7F469DB1B003}" type="presParOf" srcId="{C998ECBF-97CE-4856-8ACC-BE92C646E8E0}" destId="{0900592F-BEC1-4FE4-AAAC-C0DE4757DE90}" srcOrd="4" destOrd="0" presId="urn:microsoft.com/office/officeart/2005/8/layout/matrix1"/>
    <dgm:cxn modelId="{FF69EA44-5AB8-4C5C-B489-EE7A12C495F0}" type="presParOf" srcId="{C998ECBF-97CE-4856-8ACC-BE92C646E8E0}" destId="{4F9A9D8D-5BDA-4BFC-8A31-35CC8A3D5856}" srcOrd="5" destOrd="0" presId="urn:microsoft.com/office/officeart/2005/8/layout/matrix1"/>
    <dgm:cxn modelId="{9C55F17D-BD79-4CEF-AD68-F327B35210AA}" type="presParOf" srcId="{C998ECBF-97CE-4856-8ACC-BE92C646E8E0}" destId="{ED33FF36-F455-46C0-858F-84F318AD9EE7}" srcOrd="6" destOrd="0" presId="urn:microsoft.com/office/officeart/2005/8/layout/matrix1"/>
    <dgm:cxn modelId="{7B3F4782-FA95-4CA0-93D2-A7EC1F1C4398}" type="presParOf" srcId="{C998ECBF-97CE-4856-8ACC-BE92C646E8E0}" destId="{C61D8726-7646-4B75-B1B9-1EF1F8AECD20}" srcOrd="7" destOrd="0" presId="urn:microsoft.com/office/officeart/2005/8/layout/matrix1"/>
    <dgm:cxn modelId="{0C344510-82BF-41AF-8F67-12061E393BD7}" type="presParOf" srcId="{0F5B5D13-A953-479C-9027-57E043942385}" destId="{C961DC56-E52E-4104-BB96-32E5D6AA9794}" srcOrd="1" destOrd="0" presId="urn:microsoft.com/office/officeart/2005/8/layout/matrix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3976FF-3460-411F-BC23-D0B68261F465}">
      <dsp:nvSpPr>
        <dsp:cNvPr id="0" name=""/>
        <dsp:cNvSpPr/>
      </dsp:nvSpPr>
      <dsp:spPr>
        <a:xfrm>
          <a:off x="0" y="619124"/>
          <a:ext cx="4802031" cy="114299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596134-9829-4D70-890A-C69BBF81D77E}">
      <dsp:nvSpPr>
        <dsp:cNvPr id="0" name=""/>
        <dsp:cNvSpPr/>
      </dsp:nvSpPr>
      <dsp:spPr>
        <a:xfrm>
          <a:off x="345757" y="876299"/>
          <a:ext cx="628649" cy="62864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17AA252-427D-40A4-8C7D-92392117FEF6}">
      <dsp:nvSpPr>
        <dsp:cNvPr id="0" name=""/>
        <dsp:cNvSpPr/>
      </dsp:nvSpPr>
      <dsp:spPr>
        <a:xfrm>
          <a:off x="1320164" y="619124"/>
          <a:ext cx="3481866" cy="11429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67" tIns="120967" rIns="120967" bIns="120967" numCol="1" spcCol="1270" anchor="ctr" anchorCtr="0">
          <a:noAutofit/>
        </a:bodyPr>
        <a:lstStyle/>
        <a:p>
          <a:pPr marL="0" lvl="0" indent="0" algn="l" defTabSz="1111250">
            <a:lnSpc>
              <a:spcPct val="100000"/>
            </a:lnSpc>
            <a:spcBef>
              <a:spcPct val="0"/>
            </a:spcBef>
            <a:spcAft>
              <a:spcPct val="35000"/>
            </a:spcAft>
            <a:buNone/>
          </a:pPr>
          <a:r>
            <a:rPr lang="en-US" sz="2500" kern="1200" dirty="0"/>
            <a:t>ASVS</a:t>
          </a:r>
        </a:p>
      </dsp:txBody>
      <dsp:txXfrm>
        <a:off x="1320164" y="619124"/>
        <a:ext cx="3481866" cy="1142999"/>
      </dsp:txXfrm>
    </dsp:sp>
    <dsp:sp modelId="{5DD1A591-E379-4123-AFEF-0E0E1C78A6C8}">
      <dsp:nvSpPr>
        <dsp:cNvPr id="0" name=""/>
        <dsp:cNvSpPr/>
      </dsp:nvSpPr>
      <dsp:spPr>
        <a:xfrm>
          <a:off x="0" y="2077889"/>
          <a:ext cx="4802031" cy="1142999"/>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E68459-8AC8-4D4B-8B2A-B85347F651AB}">
      <dsp:nvSpPr>
        <dsp:cNvPr id="0" name=""/>
        <dsp:cNvSpPr/>
      </dsp:nvSpPr>
      <dsp:spPr>
        <a:xfrm>
          <a:off x="345757" y="2305049"/>
          <a:ext cx="628649" cy="62864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6000" b="-6000"/>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0F75F18A-3C22-462D-9DAB-5E8D88D9A51B}">
      <dsp:nvSpPr>
        <dsp:cNvPr id="0" name=""/>
        <dsp:cNvSpPr/>
      </dsp:nvSpPr>
      <dsp:spPr>
        <a:xfrm>
          <a:off x="1320164" y="2047874"/>
          <a:ext cx="3481866" cy="11429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67" tIns="120967" rIns="120967" bIns="120967" numCol="1" spcCol="1270" anchor="ctr" anchorCtr="0">
          <a:noAutofit/>
        </a:bodyPr>
        <a:lstStyle/>
        <a:p>
          <a:pPr marL="0" lvl="0" indent="0" algn="l" defTabSz="1111250">
            <a:lnSpc>
              <a:spcPct val="100000"/>
            </a:lnSpc>
            <a:spcBef>
              <a:spcPct val="0"/>
            </a:spcBef>
            <a:spcAft>
              <a:spcPct val="35000"/>
            </a:spcAft>
            <a:buNone/>
          </a:pPr>
          <a:r>
            <a:rPr lang="en-US" sz="2500" kern="1200" dirty="0"/>
            <a:t>MASVS</a:t>
          </a:r>
        </a:p>
      </dsp:txBody>
      <dsp:txXfrm>
        <a:off x="1320164" y="2047874"/>
        <a:ext cx="3481866" cy="11429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C5DF2B-AB65-4C9E-B933-2F96B2463C63}">
      <dsp:nvSpPr>
        <dsp:cNvPr id="0" name=""/>
        <dsp:cNvSpPr/>
      </dsp:nvSpPr>
      <dsp:spPr>
        <a:xfrm rot="16200000">
          <a:off x="1187847" y="-1187847"/>
          <a:ext cx="2097881" cy="4473575"/>
        </a:xfrm>
        <a:prstGeom prst="round1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Standard for how to verify the security of web applications</a:t>
          </a:r>
          <a:endParaRPr lang="en-IN" sz="2200" kern="1200" dirty="0"/>
        </a:p>
      </dsp:txBody>
      <dsp:txXfrm rot="5400000">
        <a:off x="0" y="0"/>
        <a:ext cx="4473575" cy="1573410"/>
      </dsp:txXfrm>
    </dsp:sp>
    <dsp:sp modelId="{AD36803C-F95C-49B8-A74B-A4285E4DFAA3}">
      <dsp:nvSpPr>
        <dsp:cNvPr id="0" name=""/>
        <dsp:cNvSpPr/>
      </dsp:nvSpPr>
      <dsp:spPr>
        <a:xfrm>
          <a:off x="4473575" y="0"/>
          <a:ext cx="4473575" cy="2097881"/>
        </a:xfrm>
        <a:prstGeom prst="round1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It is application independent</a:t>
          </a:r>
          <a:endParaRPr lang="en-IN" sz="2200" kern="1200" dirty="0"/>
        </a:p>
      </dsp:txBody>
      <dsp:txXfrm>
        <a:off x="4473575" y="0"/>
        <a:ext cx="4473575" cy="1573410"/>
      </dsp:txXfrm>
    </dsp:sp>
    <dsp:sp modelId="{0900592F-BEC1-4FE4-AAAC-C0DE4757DE90}">
      <dsp:nvSpPr>
        <dsp:cNvPr id="0" name=""/>
        <dsp:cNvSpPr/>
      </dsp:nvSpPr>
      <dsp:spPr>
        <a:xfrm rot="10800000">
          <a:off x="0" y="2097881"/>
          <a:ext cx="4473575" cy="2097881"/>
        </a:xfrm>
        <a:prstGeom prst="round1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It is development life cycle independent</a:t>
          </a:r>
          <a:endParaRPr lang="en-IN" sz="2200" kern="1200" dirty="0"/>
        </a:p>
      </dsp:txBody>
      <dsp:txXfrm rot="10800000">
        <a:off x="0" y="2622351"/>
        <a:ext cx="4473575" cy="1573410"/>
      </dsp:txXfrm>
    </dsp:sp>
    <dsp:sp modelId="{ED33FF36-F455-46C0-858F-84F318AD9EE7}">
      <dsp:nvSpPr>
        <dsp:cNvPr id="0" name=""/>
        <dsp:cNvSpPr/>
      </dsp:nvSpPr>
      <dsp:spPr>
        <a:xfrm rot="5400000">
          <a:off x="5661421" y="910034"/>
          <a:ext cx="2097881" cy="4473575"/>
        </a:xfrm>
        <a:prstGeom prst="round1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It defines requirements that can be applied across web applications without special interpretation</a:t>
          </a:r>
          <a:endParaRPr lang="en-IN" sz="2200" kern="1200" dirty="0"/>
        </a:p>
      </dsp:txBody>
      <dsp:txXfrm rot="-5400000">
        <a:off x="4473575" y="2622351"/>
        <a:ext cx="4473575" cy="1573410"/>
      </dsp:txXfrm>
    </dsp:sp>
    <dsp:sp modelId="{C961DC56-E52E-4104-BB96-32E5D6AA9794}">
      <dsp:nvSpPr>
        <dsp:cNvPr id="0" name=""/>
        <dsp:cNvSpPr/>
      </dsp:nvSpPr>
      <dsp:spPr>
        <a:xfrm>
          <a:off x="3131502" y="1573410"/>
          <a:ext cx="2684145" cy="1048940"/>
        </a:xfrm>
        <a:prstGeom prst="roundRect">
          <a:avLst/>
        </a:prstGeom>
        <a:solidFill>
          <a:schemeClr val="accent1">
            <a:tint val="6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ASVS</a:t>
          </a:r>
          <a:endParaRPr lang="en-IN" sz="2200" kern="1200" dirty="0"/>
        </a:p>
      </dsp:txBody>
      <dsp:txXfrm>
        <a:off x="3182707" y="1624615"/>
        <a:ext cx="2581735" cy="94653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image" Target="../media/image1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6.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4/27/2022</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wmf>
</file>

<file path=ppt/media/image14.png>
</file>

<file path=ppt/media/image15.png>
</file>

<file path=ppt/media/image16.png>
</file>

<file path=ppt/media/image19.png>
</file>

<file path=ppt/media/image2.png>
</file>

<file path=ppt/media/image20.png>
</file>

<file path=ppt/media/image21.png>
</file>

<file path=ppt/media/image22.png>
</file>

<file path=ppt/media/image25.png>
</file>

<file path=ppt/media/image27.png>
</file>

<file path=ppt/media/image3.png>
</file>

<file path=ppt/media/image35.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wmf>
</file>

<file path=ppt/media/image47.png>
</file>

<file path=ppt/media/image48.png>
</file>

<file path=ppt/media/image49.png>
</file>

<file path=ppt/media/image5.png>
</file>

<file path=ppt/media/image50.png>
</file>

<file path=ppt/media/image51.png>
</file>

<file path=ppt/media/image52.png>
</file>

<file path=ppt/media/image53.jpeg>
</file>

<file path=ppt/media/image6.jpe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4/27/2022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2</a:t>
            </a:fld>
            <a:endParaRPr lang="en-US" dirty="0"/>
          </a:p>
        </p:txBody>
      </p:sp>
    </p:spTree>
    <p:extLst>
      <p:ext uri="{BB962C8B-B14F-4D97-AF65-F5344CB8AC3E}">
        <p14:creationId xmlns:p14="http://schemas.microsoft.com/office/powerpoint/2010/main" val="3614338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62</a:t>
            </a:fld>
            <a:endParaRPr lang="en-US" dirty="0"/>
          </a:p>
        </p:txBody>
      </p:sp>
    </p:spTree>
    <p:extLst>
      <p:ext uri="{BB962C8B-B14F-4D97-AF65-F5344CB8AC3E}">
        <p14:creationId xmlns:p14="http://schemas.microsoft.com/office/powerpoint/2010/main"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4/27/2022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4/27/2022</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4/27/2022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4/27/2022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4/27/2022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4/27/2022</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4/27/2022</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4/27/2022</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4/27/2022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4/27/2022</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jpeg"/><Relationship Id="rId7" Type="http://schemas.openxmlformats.org/officeDocument/2006/relationships/diagramQuickStyle" Target="../diagrams/quickStyle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eg"/><Relationship Id="rId9" Type="http://schemas.microsoft.com/office/2007/relationships/diagramDrawing" Target="../diagrams/drawing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hyperlink" Target="https://github.com/shenril/owasp-asvs-checklist" TargetMode="External"/><Relationship Id="rId7"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2.wmf"/><Relationship Id="rId5" Type="http://schemas.openxmlformats.org/officeDocument/2006/relationships/oleObject" Target="../embeddings/oleObject1.bin"/><Relationship Id="rId4" Type="http://schemas.openxmlformats.org/officeDocument/2006/relationships/hyperlink" Target="https://owasp.org/www-pdf-archive/OWASP_Application_Security_Verification_Standard_4.0-en.pdf" TargetMode="Externa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owasp.slack.com/messages/project-mobile_omtg/details/"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png"/><Relationship Id="rId1" Type="http://schemas.openxmlformats.org/officeDocument/2006/relationships/slideLayout" Target="../slideLayouts/slideLayout5.xml"/><Relationship Id="rId4" Type="http://schemas.openxmlformats.org/officeDocument/2006/relationships/image" Target="../media/image27.png"/></Relationships>
</file>

<file path=ppt/slides/_rels/slide4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5.xml"/><Relationship Id="rId4" Type="http://schemas.openxmlformats.org/officeDocument/2006/relationships/image" Target="../media/image32.emf"/></Relationships>
</file>

<file path=ppt/slides/_rels/slide49.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png"/><Relationship Id="rId1" Type="http://schemas.openxmlformats.org/officeDocument/2006/relationships/slideLayout" Target="../slideLayouts/slideLayout5.xml"/><Relationship Id="rId4" Type="http://schemas.openxmlformats.org/officeDocument/2006/relationships/image" Target="../media/image37.png"/></Relationships>
</file>

<file path=ppt/slides/_rels/slide5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5.xml"/><Relationship Id="rId4" Type="http://schemas.openxmlformats.org/officeDocument/2006/relationships/image" Target="../media/image40.png"/></Relationships>
</file>

<file path=ppt/slides/_rels/slide5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5.xml"/><Relationship Id="rId5" Type="http://schemas.openxmlformats.org/officeDocument/2006/relationships/hyperlink" Target="https://www.radare.org/n/" TargetMode="External"/><Relationship Id="rId4" Type="http://schemas.openxmlformats.org/officeDocument/2006/relationships/hyperlink" Target="https://frida.re/" TargetMode="External"/></Relationships>
</file>

<file path=ppt/slides/_rels/slide5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43.png"/><Relationship Id="rId1" Type="http://schemas.openxmlformats.org/officeDocument/2006/relationships/slideLayout" Target="../slideLayouts/slideLayout5.xml"/><Relationship Id="rId4" Type="http://schemas.openxmlformats.org/officeDocument/2006/relationships/image" Target="../media/image45.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46.wmf"/></Relationships>
</file>

<file path=ppt/slides/_rels/slide5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3.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Picture 4" descr="chain links">
            <a:extLst>
              <a:ext uri="{FF2B5EF4-FFF2-40B4-BE49-F238E27FC236}">
                <a16:creationId xmlns:a16="http://schemas.microsoft.com/office/drawing/2014/main"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Title 1">
            <a:extLst>
              <a:ext uri="{FF2B5EF4-FFF2-40B4-BE49-F238E27FC236}">
                <a16:creationId xmlns:a16="http://schemas.microsoft.com/office/drawing/2014/main" id="{3D30D32A-359B-41BB-9746-2CF3A21EEFFC}"/>
              </a:ext>
            </a:extLst>
          </p:cNvPr>
          <p:cNvSpPr>
            <a:spLocks noGrp="1"/>
          </p:cNvSpPr>
          <p:nvPr>
            <p:ph type="ctrTitle"/>
          </p:nvPr>
        </p:nvSpPr>
        <p:spPr>
          <a:xfrm>
            <a:off x="1092325" y="1447800"/>
            <a:ext cx="8825658" cy="3329581"/>
          </a:xfrm>
        </p:spPr>
        <p:txBody>
          <a:bodyPr>
            <a:normAutofit fontScale="90000"/>
          </a:bodyPr>
          <a:lstStyle/>
          <a:p>
            <a:r>
              <a:rPr lang="en-US" dirty="0"/>
              <a:t>OWASP Application Security Frameworks</a:t>
            </a:r>
            <a:endParaRPr lang="ru-RU" dirty="0"/>
          </a:p>
        </p:txBody>
      </p:sp>
      <p:sp>
        <p:nvSpPr>
          <p:cNvPr id="3" name="Subtitle 2">
            <a:extLst>
              <a:ext uri="{FF2B5EF4-FFF2-40B4-BE49-F238E27FC236}">
                <a16:creationId xmlns:a16="http://schemas.microsoft.com/office/drawing/2014/main" id="{B4CA222A-88BC-48F4-9AE8-2115B7D1E6DC}"/>
              </a:ext>
            </a:extLst>
          </p:cNvPr>
          <p:cNvSpPr>
            <a:spLocks noGrp="1"/>
          </p:cNvSpPr>
          <p:nvPr>
            <p:ph type="subTitle" idx="1"/>
          </p:nvPr>
        </p:nvSpPr>
        <p:spPr>
          <a:xfrm>
            <a:off x="1154955" y="4777380"/>
            <a:ext cx="8825658" cy="861420"/>
          </a:xfrm>
        </p:spPr>
        <p:txBody>
          <a:bodyPr>
            <a:normAutofit/>
          </a:bodyPr>
          <a:lstStyle/>
          <a:p>
            <a:r>
              <a:rPr lang="en-US" dirty="0"/>
              <a:t>24-03-2022</a:t>
            </a:r>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93000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0C354-9156-4B4F-9AA5-D074295851ED}"/>
              </a:ext>
            </a:extLst>
          </p:cNvPr>
          <p:cNvSpPr>
            <a:spLocks noGrp="1"/>
          </p:cNvSpPr>
          <p:nvPr>
            <p:ph type="title"/>
          </p:nvPr>
        </p:nvSpPr>
        <p:spPr/>
        <p:txBody>
          <a:bodyPr/>
          <a:lstStyle/>
          <a:p>
            <a:r>
              <a:rPr lang="en-US" dirty="0"/>
              <a:t>Uses of ASVS</a:t>
            </a:r>
            <a:endParaRPr lang="en-IN" dirty="0"/>
          </a:p>
        </p:txBody>
      </p:sp>
      <p:sp>
        <p:nvSpPr>
          <p:cNvPr id="3" name="Content Placeholder 2">
            <a:extLst>
              <a:ext uri="{FF2B5EF4-FFF2-40B4-BE49-F238E27FC236}">
                <a16:creationId xmlns:a16="http://schemas.microsoft.com/office/drawing/2014/main" id="{E86618E8-22E7-444F-84B5-E275C843A1CB}"/>
              </a:ext>
            </a:extLst>
          </p:cNvPr>
          <p:cNvSpPr>
            <a:spLocks noGrp="1"/>
          </p:cNvSpPr>
          <p:nvPr>
            <p:ph idx="1"/>
          </p:nvPr>
        </p:nvSpPr>
        <p:spPr/>
        <p:txBody>
          <a:bodyPr/>
          <a:lstStyle/>
          <a:p>
            <a:r>
              <a:rPr lang="en-IN" dirty="0"/>
              <a:t>Detailed </a:t>
            </a:r>
            <a:r>
              <a:rPr lang="en-IN" b="1" dirty="0">
                <a:solidFill>
                  <a:srgbClr val="92D050"/>
                </a:solidFill>
              </a:rPr>
              <a:t>Security Architecture Guidance</a:t>
            </a:r>
          </a:p>
          <a:p>
            <a:r>
              <a:rPr lang="en-US" dirty="0"/>
              <a:t>As a Replacement for Off-the-shelf </a:t>
            </a:r>
            <a:r>
              <a:rPr lang="en-US" b="1" dirty="0">
                <a:solidFill>
                  <a:srgbClr val="92D050"/>
                </a:solidFill>
              </a:rPr>
              <a:t>Secure Coding Checklists</a:t>
            </a:r>
            <a:endParaRPr lang="en-IN" b="1" dirty="0">
              <a:solidFill>
                <a:srgbClr val="92D050"/>
              </a:solidFill>
            </a:endParaRPr>
          </a:p>
          <a:p>
            <a:r>
              <a:rPr lang="en-US" dirty="0"/>
              <a:t>As a Guide for </a:t>
            </a:r>
            <a:r>
              <a:rPr lang="en-US" b="1" dirty="0">
                <a:solidFill>
                  <a:srgbClr val="92D050"/>
                </a:solidFill>
              </a:rPr>
              <a:t>Automated Unit and Integration Tests</a:t>
            </a:r>
          </a:p>
          <a:p>
            <a:r>
              <a:rPr lang="en-IN" dirty="0"/>
              <a:t>For </a:t>
            </a:r>
            <a:r>
              <a:rPr lang="en-IN" b="1" dirty="0">
                <a:solidFill>
                  <a:srgbClr val="92D050"/>
                </a:solidFill>
              </a:rPr>
              <a:t>Secure Development Training</a:t>
            </a:r>
            <a:endParaRPr lang="en-US" b="1" dirty="0">
              <a:solidFill>
                <a:srgbClr val="92D050"/>
              </a:solidFill>
            </a:endParaRPr>
          </a:p>
          <a:p>
            <a:r>
              <a:rPr lang="en-US" dirty="0"/>
              <a:t>As a Driver for </a:t>
            </a:r>
            <a:r>
              <a:rPr lang="en-US" b="1" dirty="0">
                <a:solidFill>
                  <a:srgbClr val="92D050"/>
                </a:solidFill>
              </a:rPr>
              <a:t>Agile</a:t>
            </a:r>
            <a:r>
              <a:rPr lang="en-US" dirty="0"/>
              <a:t> Application Security</a:t>
            </a:r>
          </a:p>
          <a:p>
            <a:r>
              <a:rPr lang="en-US" dirty="0"/>
              <a:t>As a Framework for Guiding the Procurement of </a:t>
            </a:r>
            <a:r>
              <a:rPr lang="en-US" b="1" dirty="0">
                <a:solidFill>
                  <a:srgbClr val="92D050"/>
                </a:solidFill>
              </a:rPr>
              <a:t>Secure Software</a:t>
            </a:r>
            <a:endParaRPr lang="en-IN" b="1" dirty="0">
              <a:solidFill>
                <a:srgbClr val="92D050"/>
              </a:solidFill>
            </a:endParaRPr>
          </a:p>
        </p:txBody>
      </p:sp>
    </p:spTree>
    <p:extLst>
      <p:ext uri="{BB962C8B-B14F-4D97-AF65-F5344CB8AC3E}">
        <p14:creationId xmlns:p14="http://schemas.microsoft.com/office/powerpoint/2010/main" val="29179080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8E719-7AAC-4DC1-9368-83C50B5328B9}"/>
              </a:ext>
            </a:extLst>
          </p:cNvPr>
          <p:cNvSpPr>
            <a:spLocks noGrp="1"/>
          </p:cNvSpPr>
          <p:nvPr>
            <p:ph type="title"/>
          </p:nvPr>
        </p:nvSpPr>
        <p:spPr/>
        <p:txBody>
          <a:bodyPr/>
          <a:lstStyle/>
          <a:p>
            <a:r>
              <a:rPr lang="en-US" dirty="0"/>
              <a:t>Domains of ASVS</a:t>
            </a:r>
            <a:endParaRPr lang="en-IN" dirty="0"/>
          </a:p>
        </p:txBody>
      </p:sp>
      <p:sp>
        <p:nvSpPr>
          <p:cNvPr id="3" name="Content Placeholder 2">
            <a:extLst>
              <a:ext uri="{FF2B5EF4-FFF2-40B4-BE49-F238E27FC236}">
                <a16:creationId xmlns:a16="http://schemas.microsoft.com/office/drawing/2014/main" id="{B8689E15-1DBE-4CE2-837C-090365ADEB21}"/>
              </a:ext>
            </a:extLst>
          </p:cNvPr>
          <p:cNvSpPr>
            <a:spLocks noGrp="1"/>
          </p:cNvSpPr>
          <p:nvPr>
            <p:ph idx="1"/>
          </p:nvPr>
        </p:nvSpPr>
        <p:spPr/>
        <p:txBody>
          <a:bodyPr/>
          <a:lstStyle/>
          <a:p>
            <a:r>
              <a:rPr lang="en-US" dirty="0"/>
              <a:t>There are 14 domains supported by ASVS</a:t>
            </a:r>
            <a:endParaRPr lang="en-IN" dirty="0"/>
          </a:p>
        </p:txBody>
      </p:sp>
    </p:spTree>
    <p:extLst>
      <p:ext uri="{BB962C8B-B14F-4D97-AF65-F5344CB8AC3E}">
        <p14:creationId xmlns:p14="http://schemas.microsoft.com/office/powerpoint/2010/main" val="7962170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BD449-D8EB-429D-91B3-E71FC072D92A}"/>
              </a:ext>
            </a:extLst>
          </p:cNvPr>
          <p:cNvSpPr>
            <a:spLocks noGrp="1"/>
          </p:cNvSpPr>
          <p:nvPr>
            <p:ph type="title"/>
          </p:nvPr>
        </p:nvSpPr>
        <p:spPr>
          <a:xfrm>
            <a:off x="646111" y="452718"/>
            <a:ext cx="9404723" cy="680623"/>
          </a:xfrm>
        </p:spPr>
        <p:txBody>
          <a:bodyPr/>
          <a:lstStyle/>
          <a:p>
            <a:r>
              <a:rPr lang="en-US" dirty="0"/>
              <a:t>V1: ARCHITECTURE, DESIGN AND THREAT MODELLING REQUIREMENTS</a:t>
            </a:r>
            <a:endParaRPr lang="en-IN" dirty="0"/>
          </a:p>
        </p:txBody>
      </p:sp>
      <p:sp>
        <p:nvSpPr>
          <p:cNvPr id="3" name="Content Placeholder 2">
            <a:extLst>
              <a:ext uri="{FF2B5EF4-FFF2-40B4-BE49-F238E27FC236}">
                <a16:creationId xmlns:a16="http://schemas.microsoft.com/office/drawing/2014/main" id="{8DEEE94F-2E67-441D-A4F8-065739189CBD}"/>
              </a:ext>
            </a:extLst>
          </p:cNvPr>
          <p:cNvSpPr>
            <a:spLocks noGrp="1"/>
          </p:cNvSpPr>
          <p:nvPr>
            <p:ph idx="1"/>
          </p:nvPr>
        </p:nvSpPr>
        <p:spPr/>
        <p:txBody>
          <a:bodyPr>
            <a:normAutofit/>
          </a:bodyPr>
          <a:lstStyle/>
          <a:p>
            <a:r>
              <a:rPr lang="en-US" sz="1400" dirty="0"/>
              <a:t>C</a:t>
            </a:r>
            <a:r>
              <a:rPr lang="en-US" sz="1400" b="0" i="0" dirty="0">
                <a:effectLst/>
              </a:rPr>
              <a:t>overs the elementary features of all security architectures, i.e. </a:t>
            </a:r>
            <a:r>
              <a:rPr lang="en-US" sz="1400" b="0" i="0" u="sng" dirty="0">
                <a:effectLst/>
              </a:rPr>
              <a:t>privacy, availability, confidentiality, non-repudiation, and integrity</a:t>
            </a:r>
            <a:r>
              <a:rPr lang="en-US" sz="1400" b="0" i="0" dirty="0">
                <a:effectLst/>
              </a:rPr>
              <a:t>.</a:t>
            </a:r>
          </a:p>
          <a:p>
            <a:r>
              <a:rPr lang="en-US" sz="1400" dirty="0"/>
              <a:t>Each of these security principles must be built in and be innate to all applications. </a:t>
            </a:r>
          </a:p>
          <a:p>
            <a:r>
              <a:rPr lang="en-US" sz="1400" dirty="0"/>
              <a:t>It is critical to "shift left", starting with developer enablement with secure coding checklists, mentoring and training, coding and testing, building, deployment, configuration, and operations, and finishing with follow up independent testing to assure that all of the security controls are present and functional. </a:t>
            </a:r>
            <a:endParaRPr lang="en-IN" sz="1400" dirty="0"/>
          </a:p>
        </p:txBody>
      </p:sp>
    </p:spTree>
    <p:extLst>
      <p:ext uri="{BB962C8B-B14F-4D97-AF65-F5344CB8AC3E}">
        <p14:creationId xmlns:p14="http://schemas.microsoft.com/office/powerpoint/2010/main" val="1461699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710AD-6D31-4AE6-B1F8-E61BA5D51385}"/>
              </a:ext>
            </a:extLst>
          </p:cNvPr>
          <p:cNvSpPr>
            <a:spLocks noGrp="1"/>
          </p:cNvSpPr>
          <p:nvPr>
            <p:ph type="title"/>
          </p:nvPr>
        </p:nvSpPr>
        <p:spPr/>
        <p:txBody>
          <a:bodyPr/>
          <a:lstStyle/>
          <a:p>
            <a:r>
              <a:rPr lang="en-US" dirty="0"/>
              <a:t>V2: AUTHENTICATION VERIFICATION REQUIREMENTS</a:t>
            </a:r>
            <a:endParaRPr lang="en-IN" dirty="0"/>
          </a:p>
        </p:txBody>
      </p:sp>
      <p:sp>
        <p:nvSpPr>
          <p:cNvPr id="3" name="Content Placeholder 2">
            <a:extLst>
              <a:ext uri="{FF2B5EF4-FFF2-40B4-BE49-F238E27FC236}">
                <a16:creationId xmlns:a16="http://schemas.microsoft.com/office/drawing/2014/main" id="{FF0E1373-6ECC-465A-90CF-9CB5CBFC395A}"/>
              </a:ext>
            </a:extLst>
          </p:cNvPr>
          <p:cNvSpPr>
            <a:spLocks noGrp="1"/>
          </p:cNvSpPr>
          <p:nvPr>
            <p:ph idx="1"/>
          </p:nvPr>
        </p:nvSpPr>
        <p:spPr/>
        <p:txBody>
          <a:bodyPr>
            <a:normAutofit/>
          </a:bodyPr>
          <a:lstStyle/>
          <a:p>
            <a:r>
              <a:rPr lang="en-US" sz="1400" b="0" i="0" dirty="0">
                <a:effectLst/>
                <a:latin typeface="Open Sans" panose="020B0606030504020204" pitchFamily="34" charset="0"/>
              </a:rPr>
              <a:t>In combination of username and password , </a:t>
            </a:r>
            <a:r>
              <a:rPr lang="en-US" sz="1400" b="0" i="0" u="sng" dirty="0">
                <a:effectLst/>
                <a:latin typeface="Open Sans" panose="020B0606030504020204" pitchFamily="34" charset="0"/>
              </a:rPr>
              <a:t>hashing and other advanced cryptographic methods</a:t>
            </a:r>
            <a:r>
              <a:rPr lang="en-US" sz="1400" b="0" i="0" dirty="0">
                <a:effectLst/>
                <a:latin typeface="Open Sans" panose="020B0606030504020204" pitchFamily="34" charset="0"/>
              </a:rPr>
              <a:t>, need to be implemented.</a:t>
            </a:r>
          </a:p>
          <a:p>
            <a:r>
              <a:rPr lang="en-US" sz="1400" dirty="0"/>
              <a:t>Use of Cryptographic security keys which are smart cards, where the user has to plug in or pair the cryptographic device to the computer to complete authentication. </a:t>
            </a:r>
          </a:p>
          <a:p>
            <a:r>
              <a:rPr lang="en-US" sz="1400" dirty="0"/>
              <a:t>Single-factor One-time Passwords (OTPs) are physical or soft tokens that display a continually changing pseudo-random one-time challenge. These devices make phishing (impersonation) difficult, but not impossible.</a:t>
            </a:r>
          </a:p>
          <a:p>
            <a:r>
              <a:rPr lang="en-US" sz="1400" u="sng" dirty="0"/>
              <a:t>Look up secrets </a:t>
            </a:r>
            <a:r>
              <a:rPr lang="en-US" sz="1400" dirty="0"/>
              <a:t>are pre-generated lists of secret codes. These lookup codes are used once, and once all used, the lookup secret list is discarded. </a:t>
            </a:r>
          </a:p>
          <a:p>
            <a:r>
              <a:rPr lang="en-US" sz="1400" dirty="0"/>
              <a:t>Encourage use of Multi Factor Authentication</a:t>
            </a:r>
            <a:endParaRPr lang="en-IN" sz="1400" dirty="0"/>
          </a:p>
        </p:txBody>
      </p:sp>
    </p:spTree>
    <p:extLst>
      <p:ext uri="{BB962C8B-B14F-4D97-AF65-F5344CB8AC3E}">
        <p14:creationId xmlns:p14="http://schemas.microsoft.com/office/powerpoint/2010/main" val="5168005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D094E-232F-438A-8DB2-CACDB2B779E6}"/>
              </a:ext>
            </a:extLst>
          </p:cNvPr>
          <p:cNvSpPr>
            <a:spLocks noGrp="1"/>
          </p:cNvSpPr>
          <p:nvPr>
            <p:ph type="title"/>
          </p:nvPr>
        </p:nvSpPr>
        <p:spPr/>
        <p:txBody>
          <a:bodyPr/>
          <a:lstStyle/>
          <a:p>
            <a:r>
              <a:rPr lang="en-US" dirty="0"/>
              <a:t>V3: SESSION MANAGEMENT VERIFICATION REQUIREMENTS</a:t>
            </a:r>
            <a:endParaRPr lang="en-IN" dirty="0"/>
          </a:p>
        </p:txBody>
      </p:sp>
      <p:sp>
        <p:nvSpPr>
          <p:cNvPr id="3" name="Content Placeholder 2">
            <a:extLst>
              <a:ext uri="{FF2B5EF4-FFF2-40B4-BE49-F238E27FC236}">
                <a16:creationId xmlns:a16="http://schemas.microsoft.com/office/drawing/2014/main" id="{D6C80FBE-A561-47CD-AD91-F6613C41947F}"/>
              </a:ext>
            </a:extLst>
          </p:cNvPr>
          <p:cNvSpPr>
            <a:spLocks noGrp="1"/>
          </p:cNvSpPr>
          <p:nvPr>
            <p:ph idx="1"/>
          </p:nvPr>
        </p:nvSpPr>
        <p:spPr/>
        <p:txBody>
          <a:bodyPr/>
          <a:lstStyle/>
          <a:p>
            <a:r>
              <a:rPr lang="en-US" sz="1400" b="0" i="0" dirty="0">
                <a:effectLst/>
              </a:rPr>
              <a:t>This portion of the OWASP ASVS makes sure the application in focus has the following session management features: </a:t>
            </a:r>
          </a:p>
          <a:p>
            <a:pPr lvl="1"/>
            <a:r>
              <a:rPr lang="en-US" sz="1200" b="0" i="0" dirty="0">
                <a:effectLst/>
              </a:rPr>
              <a:t>Sessions </a:t>
            </a:r>
            <a:r>
              <a:rPr lang="en-US" sz="1200" b="0" i="0" u="sng" dirty="0">
                <a:effectLst/>
              </a:rPr>
              <a:t>can not be shared </a:t>
            </a:r>
            <a:r>
              <a:rPr lang="en-US" sz="1200" b="0" i="0" dirty="0">
                <a:effectLst/>
              </a:rPr>
              <a:t>or guessed and are unique for everyone. </a:t>
            </a:r>
          </a:p>
          <a:p>
            <a:pPr lvl="1"/>
            <a:r>
              <a:rPr lang="en-US" sz="1200" b="0" i="0" dirty="0">
                <a:effectLst/>
              </a:rPr>
              <a:t>Session </a:t>
            </a:r>
            <a:r>
              <a:rPr lang="en-US" sz="1200" b="0" i="0" u="sng" dirty="0">
                <a:effectLst/>
              </a:rPr>
              <a:t>timeout</a:t>
            </a:r>
            <a:r>
              <a:rPr lang="en-US" sz="1200" b="0" i="0" dirty="0">
                <a:effectLst/>
              </a:rPr>
              <a:t> occurs after an adequate period of inactivity and the session becomes invalid.</a:t>
            </a:r>
          </a:p>
          <a:p>
            <a:pPr lvl="1"/>
            <a:r>
              <a:rPr lang="en-US" sz="1200" u="sng" dirty="0"/>
              <a:t>TLS</a:t>
            </a:r>
            <a:r>
              <a:rPr lang="en-US" sz="1200" dirty="0"/>
              <a:t> or another secure transport channel is mandatory for session management. </a:t>
            </a:r>
          </a:p>
          <a:p>
            <a:pPr lvl="1"/>
            <a:r>
              <a:rPr lang="en-US" sz="1200" dirty="0"/>
              <a:t>Session timeouts have been aligned with NIST 800-63</a:t>
            </a:r>
          </a:p>
          <a:p>
            <a:pPr lvl="1"/>
            <a:r>
              <a:rPr lang="en-US" sz="1200" dirty="0"/>
              <a:t>Token-based session management including </a:t>
            </a:r>
            <a:r>
              <a:rPr lang="en-US" sz="1200" u="sng" dirty="0"/>
              <a:t>JWT, OAuth, SAML, and API keys.</a:t>
            </a:r>
            <a:br>
              <a:rPr lang="en-US" u="sng" dirty="0"/>
            </a:br>
            <a:endParaRPr lang="en-IN" u="sng" dirty="0"/>
          </a:p>
        </p:txBody>
      </p:sp>
    </p:spTree>
    <p:extLst>
      <p:ext uri="{BB962C8B-B14F-4D97-AF65-F5344CB8AC3E}">
        <p14:creationId xmlns:p14="http://schemas.microsoft.com/office/powerpoint/2010/main" val="22762839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4F063-06A0-46BE-BEA2-252EC5BE6E4F}"/>
              </a:ext>
            </a:extLst>
          </p:cNvPr>
          <p:cNvSpPr>
            <a:spLocks noGrp="1"/>
          </p:cNvSpPr>
          <p:nvPr>
            <p:ph type="title"/>
          </p:nvPr>
        </p:nvSpPr>
        <p:spPr/>
        <p:txBody>
          <a:bodyPr/>
          <a:lstStyle/>
          <a:p>
            <a:r>
              <a:rPr lang="en-US" dirty="0"/>
              <a:t>Half open attack</a:t>
            </a:r>
            <a:endParaRPr lang="en-IN" dirty="0"/>
          </a:p>
        </p:txBody>
      </p:sp>
      <p:sp>
        <p:nvSpPr>
          <p:cNvPr id="3" name="Content Placeholder 2">
            <a:extLst>
              <a:ext uri="{FF2B5EF4-FFF2-40B4-BE49-F238E27FC236}">
                <a16:creationId xmlns:a16="http://schemas.microsoft.com/office/drawing/2014/main" id="{69695BA1-5F73-4D80-8446-4192792F7C63}"/>
              </a:ext>
            </a:extLst>
          </p:cNvPr>
          <p:cNvSpPr>
            <a:spLocks noGrp="1"/>
          </p:cNvSpPr>
          <p:nvPr>
            <p:ph idx="1"/>
          </p:nvPr>
        </p:nvSpPr>
        <p:spPr/>
        <p:txBody>
          <a:bodyPr>
            <a:normAutofit/>
          </a:bodyPr>
          <a:lstStyle/>
          <a:p>
            <a:r>
              <a:rPr lang="en-US" sz="1400" dirty="0"/>
              <a:t>Attackers start a half-open attack by attempting to lock, reset, or recover a credential. A popular session management design pattern re-uses user profile session objects/models between unauthenticated, half authenticated (password resets, forgot username), and fully authenticated code. This design pattern populates a valid session object or token containing the victim's profile, including password hashes and roles. If access control checks in controllers or routers does not correctly verify that the user is fully logged in, the attacker will be able to act as the user. Attacks could include changing the user's password to a known value, update the email address to perform a valid password reset, disable multi-factor authentication or enroll a new MFA device, reveal or change API keys, and so </a:t>
            </a:r>
            <a:r>
              <a:rPr lang="en-US" sz="1400" dirty="0" err="1"/>
              <a:t>on.H</a:t>
            </a:r>
            <a:endParaRPr lang="en-IN" sz="1400" dirty="0"/>
          </a:p>
        </p:txBody>
      </p:sp>
    </p:spTree>
    <p:extLst>
      <p:ext uri="{BB962C8B-B14F-4D97-AF65-F5344CB8AC3E}">
        <p14:creationId xmlns:p14="http://schemas.microsoft.com/office/powerpoint/2010/main" val="34273407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ACDD5-A520-4CF9-AC58-E0A1CB3E3E8D}"/>
              </a:ext>
            </a:extLst>
          </p:cNvPr>
          <p:cNvSpPr>
            <a:spLocks noGrp="1"/>
          </p:cNvSpPr>
          <p:nvPr>
            <p:ph type="title"/>
          </p:nvPr>
        </p:nvSpPr>
        <p:spPr/>
        <p:txBody>
          <a:bodyPr/>
          <a:lstStyle/>
          <a:p>
            <a:r>
              <a:rPr lang="en-US" dirty="0"/>
              <a:t>V4: ACCESS CONTROL VERIFICATION REQUIREMENTS</a:t>
            </a:r>
            <a:br>
              <a:rPr lang="en-US" dirty="0"/>
            </a:br>
            <a:endParaRPr lang="en-IN" dirty="0"/>
          </a:p>
        </p:txBody>
      </p:sp>
      <p:sp>
        <p:nvSpPr>
          <p:cNvPr id="3" name="Content Placeholder 2">
            <a:extLst>
              <a:ext uri="{FF2B5EF4-FFF2-40B4-BE49-F238E27FC236}">
                <a16:creationId xmlns:a16="http://schemas.microsoft.com/office/drawing/2014/main" id="{8EA21598-8ECB-4999-889E-AD0E669C579E}"/>
              </a:ext>
            </a:extLst>
          </p:cNvPr>
          <p:cNvSpPr>
            <a:spLocks noGrp="1"/>
          </p:cNvSpPr>
          <p:nvPr>
            <p:ph idx="1"/>
          </p:nvPr>
        </p:nvSpPr>
        <p:spPr/>
        <p:txBody>
          <a:bodyPr>
            <a:normAutofit/>
          </a:bodyPr>
          <a:lstStyle/>
          <a:p>
            <a:r>
              <a:rPr lang="en-US" sz="1400" b="0" i="0" dirty="0">
                <a:effectLst/>
              </a:rPr>
              <a:t>This chapter of the document sets up guidelines to make sure that the application fulfills the following access control requirements: </a:t>
            </a:r>
          </a:p>
          <a:p>
            <a:pPr lvl="1"/>
            <a:r>
              <a:rPr lang="en-US" sz="1400" b="0" i="0" dirty="0">
                <a:effectLst/>
              </a:rPr>
              <a:t>Only those with the required credentials can access the resources in focus. </a:t>
            </a:r>
            <a:endParaRPr lang="en-US" sz="1400" dirty="0"/>
          </a:p>
          <a:p>
            <a:pPr lvl="1"/>
            <a:r>
              <a:rPr lang="en-US" sz="1400" b="0" i="0" dirty="0">
                <a:effectLst/>
              </a:rPr>
              <a:t>Specific privileges and roles are assigned to only a certain set of users.</a:t>
            </a:r>
          </a:p>
          <a:p>
            <a:pPr lvl="1"/>
            <a:r>
              <a:rPr lang="en-US" sz="1400" b="0" i="0" dirty="0">
                <a:effectLst/>
              </a:rPr>
              <a:t>Access control and permission metadata are secured effectively to prevent tampering and theft.</a:t>
            </a:r>
          </a:p>
          <a:p>
            <a:r>
              <a:rPr lang="en-US" sz="1400" dirty="0"/>
              <a:t>Verify administrative interfaces use appropriate multi-factor authentication to prevent unauthorized use.</a:t>
            </a:r>
            <a:br>
              <a:rPr lang="en-US" sz="1400" dirty="0"/>
            </a:br>
            <a:endParaRPr lang="en-IN" sz="1400" dirty="0"/>
          </a:p>
        </p:txBody>
      </p:sp>
    </p:spTree>
    <p:extLst>
      <p:ext uri="{BB962C8B-B14F-4D97-AF65-F5344CB8AC3E}">
        <p14:creationId xmlns:p14="http://schemas.microsoft.com/office/powerpoint/2010/main" val="9010902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0514D-85C3-4BF2-9C4D-F435EBBE18F2}"/>
              </a:ext>
            </a:extLst>
          </p:cNvPr>
          <p:cNvSpPr>
            <a:spLocks noGrp="1"/>
          </p:cNvSpPr>
          <p:nvPr>
            <p:ph type="title"/>
          </p:nvPr>
        </p:nvSpPr>
        <p:spPr/>
        <p:txBody>
          <a:bodyPr/>
          <a:lstStyle/>
          <a:p>
            <a:r>
              <a:rPr lang="en-US" dirty="0"/>
              <a:t>V5: VALIDATION, SANITATION AND ENCODING VERIFICATION</a:t>
            </a:r>
            <a:endParaRPr lang="en-IN" dirty="0"/>
          </a:p>
        </p:txBody>
      </p:sp>
      <p:sp>
        <p:nvSpPr>
          <p:cNvPr id="3" name="Content Placeholder 2">
            <a:extLst>
              <a:ext uri="{FF2B5EF4-FFF2-40B4-BE49-F238E27FC236}">
                <a16:creationId xmlns:a16="http://schemas.microsoft.com/office/drawing/2014/main" id="{467CD44C-9CF8-4450-890E-B7696402ACED}"/>
              </a:ext>
            </a:extLst>
          </p:cNvPr>
          <p:cNvSpPr>
            <a:spLocks noGrp="1"/>
          </p:cNvSpPr>
          <p:nvPr>
            <p:ph idx="1"/>
          </p:nvPr>
        </p:nvSpPr>
        <p:spPr/>
        <p:txBody>
          <a:bodyPr>
            <a:normAutofit/>
          </a:bodyPr>
          <a:lstStyle/>
          <a:p>
            <a:r>
              <a:rPr lang="en-US" sz="1400" dirty="0"/>
              <a:t>The chapter on validation, sanitation, and encoding requirements sets up standards such that: </a:t>
            </a:r>
          </a:p>
          <a:p>
            <a:pPr lvl="1"/>
            <a:r>
              <a:rPr lang="en-US" sz="1200" dirty="0"/>
              <a:t>Injection attacks should be prevented by setting up </a:t>
            </a:r>
            <a:r>
              <a:rPr lang="en-US" sz="1200" u="sng" dirty="0"/>
              <a:t>a secure pipeline for input validation and output encoding. </a:t>
            </a:r>
          </a:p>
          <a:p>
            <a:pPr lvl="1"/>
            <a:r>
              <a:rPr lang="en-US" sz="1200" u="sng" dirty="0"/>
              <a:t>Input data is properly validated </a:t>
            </a:r>
            <a:r>
              <a:rPr lang="en-US" sz="1200" dirty="0"/>
              <a:t>and filtered, i.e. its range and length are checked properly. </a:t>
            </a:r>
          </a:p>
          <a:p>
            <a:pPr lvl="1"/>
            <a:r>
              <a:rPr lang="en-US" sz="1200" dirty="0"/>
              <a:t>Output data is properly encoded and its context well-protected from infiltrators.</a:t>
            </a:r>
          </a:p>
          <a:p>
            <a:pPr lvl="1"/>
            <a:r>
              <a:rPr lang="en-US" sz="1200" dirty="0"/>
              <a:t>carefully chosen output encoding is critical to the security of the application.</a:t>
            </a:r>
          </a:p>
          <a:p>
            <a:pPr lvl="1"/>
            <a:r>
              <a:rPr lang="en-US" sz="1200" dirty="0"/>
              <a:t>Properly implemented input validation controls, using positive allow lists and strong data typing, can eliminate more than 90% of all injection attacks.</a:t>
            </a:r>
            <a:endParaRPr lang="en-IN" sz="1200" dirty="0"/>
          </a:p>
        </p:txBody>
      </p:sp>
    </p:spTree>
    <p:extLst>
      <p:ext uri="{BB962C8B-B14F-4D97-AF65-F5344CB8AC3E}">
        <p14:creationId xmlns:p14="http://schemas.microsoft.com/office/powerpoint/2010/main" val="31904261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759B1-B6BF-4DC4-AB86-37D77BE75901}"/>
              </a:ext>
            </a:extLst>
          </p:cNvPr>
          <p:cNvSpPr>
            <a:spLocks noGrp="1"/>
          </p:cNvSpPr>
          <p:nvPr>
            <p:ph type="title"/>
          </p:nvPr>
        </p:nvSpPr>
        <p:spPr/>
        <p:txBody>
          <a:bodyPr/>
          <a:lstStyle/>
          <a:p>
            <a:r>
              <a:rPr lang="en-US" dirty="0"/>
              <a:t>V6: STORED CRYPTOGRAPHY VERIFICATION REQUIREMENTS</a:t>
            </a:r>
            <a:br>
              <a:rPr lang="en-US" dirty="0"/>
            </a:br>
            <a:endParaRPr lang="en-IN" dirty="0"/>
          </a:p>
        </p:txBody>
      </p:sp>
      <p:sp>
        <p:nvSpPr>
          <p:cNvPr id="3" name="Content Placeholder 2">
            <a:extLst>
              <a:ext uri="{FF2B5EF4-FFF2-40B4-BE49-F238E27FC236}">
                <a16:creationId xmlns:a16="http://schemas.microsoft.com/office/drawing/2014/main" id="{6304C41A-5F25-42FE-9CB0-3AFB8DE60669}"/>
              </a:ext>
            </a:extLst>
          </p:cNvPr>
          <p:cNvSpPr>
            <a:spLocks noGrp="1"/>
          </p:cNvSpPr>
          <p:nvPr>
            <p:ph idx="1"/>
          </p:nvPr>
        </p:nvSpPr>
        <p:spPr/>
        <p:txBody>
          <a:bodyPr/>
          <a:lstStyle/>
          <a:p>
            <a:r>
              <a:rPr lang="en-US" sz="1400" dirty="0"/>
              <a:t>The chapter on cryptography stresses on the following key factors: </a:t>
            </a:r>
          </a:p>
          <a:p>
            <a:pPr lvl="1"/>
            <a:r>
              <a:rPr lang="en-US" sz="1200" dirty="0"/>
              <a:t>Make sure that the application’s error handling is robust and all the cryptographic modules used are fail-safe. </a:t>
            </a:r>
          </a:p>
          <a:p>
            <a:pPr lvl="1"/>
            <a:r>
              <a:rPr lang="en-US" sz="1200" dirty="0"/>
              <a:t>An efficient random number generator is used which meets the purpose of the application’s cryptographic requirements.</a:t>
            </a:r>
          </a:p>
          <a:p>
            <a:pPr lvl="1"/>
            <a:r>
              <a:rPr lang="en-US" sz="1200" u="sng" dirty="0"/>
              <a:t>Secure access </a:t>
            </a:r>
            <a:r>
              <a:rPr lang="en-US" sz="1200" dirty="0"/>
              <a:t>to the cryptographic keys is maintained.</a:t>
            </a:r>
            <a:br>
              <a:rPr lang="en-US" sz="1200" dirty="0"/>
            </a:br>
            <a:endParaRPr lang="en-IN" sz="1200" dirty="0"/>
          </a:p>
        </p:txBody>
      </p:sp>
    </p:spTree>
    <p:extLst>
      <p:ext uri="{BB962C8B-B14F-4D97-AF65-F5344CB8AC3E}">
        <p14:creationId xmlns:p14="http://schemas.microsoft.com/office/powerpoint/2010/main" val="22499755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6AFA4-6E22-4A19-82BE-3BBD5202A356}"/>
              </a:ext>
            </a:extLst>
          </p:cNvPr>
          <p:cNvSpPr>
            <a:spLocks noGrp="1"/>
          </p:cNvSpPr>
          <p:nvPr>
            <p:ph type="title"/>
          </p:nvPr>
        </p:nvSpPr>
        <p:spPr>
          <a:xfrm>
            <a:off x="255960" y="491354"/>
            <a:ext cx="10185021" cy="1400530"/>
          </a:xfrm>
        </p:spPr>
        <p:txBody>
          <a:bodyPr/>
          <a:lstStyle/>
          <a:p>
            <a:r>
              <a:rPr lang="en-US" dirty="0"/>
              <a:t>V7: ERROR HANDLING AND LOGGING VERIFICATION REQUIREMENTS</a:t>
            </a:r>
            <a:br>
              <a:rPr lang="en-US" dirty="0"/>
            </a:br>
            <a:endParaRPr lang="en-IN" dirty="0"/>
          </a:p>
        </p:txBody>
      </p:sp>
      <p:sp>
        <p:nvSpPr>
          <p:cNvPr id="3" name="Content Placeholder 2">
            <a:extLst>
              <a:ext uri="{FF2B5EF4-FFF2-40B4-BE49-F238E27FC236}">
                <a16:creationId xmlns:a16="http://schemas.microsoft.com/office/drawing/2014/main" id="{B9D5F649-FE8E-4E51-B345-4D0F93BE3F54}"/>
              </a:ext>
            </a:extLst>
          </p:cNvPr>
          <p:cNvSpPr>
            <a:spLocks noGrp="1"/>
          </p:cNvSpPr>
          <p:nvPr>
            <p:ph idx="1"/>
          </p:nvPr>
        </p:nvSpPr>
        <p:spPr>
          <a:xfrm>
            <a:off x="875201" y="2529436"/>
            <a:ext cx="8946541" cy="4195481"/>
          </a:xfrm>
        </p:spPr>
        <p:txBody>
          <a:bodyPr/>
          <a:lstStyle/>
          <a:p>
            <a:r>
              <a:rPr lang="en-US" sz="1400" dirty="0"/>
              <a:t>The seventh chapter in the ASVS 4.0 document is about logging and error handling and focuses on the following criterion: </a:t>
            </a:r>
          </a:p>
          <a:p>
            <a:pPr lvl="1"/>
            <a:r>
              <a:rPr lang="en-US" sz="1200" dirty="0"/>
              <a:t>Do not collect or create logs </a:t>
            </a:r>
            <a:r>
              <a:rPr lang="en-US" sz="1200" u="sng" dirty="0"/>
              <a:t>of sensitive user information </a:t>
            </a:r>
            <a:r>
              <a:rPr lang="en-US" sz="1200" dirty="0"/>
              <a:t>unless necessary. </a:t>
            </a:r>
          </a:p>
          <a:p>
            <a:pPr lvl="1"/>
            <a:r>
              <a:rPr lang="en-US" sz="1200" dirty="0"/>
              <a:t>Make sure that the logged data is handled with the utmost care </a:t>
            </a:r>
            <a:r>
              <a:rPr lang="en-US" sz="1200" u="sng" dirty="0"/>
              <a:t>and protected according to compliance requirements. </a:t>
            </a:r>
          </a:p>
          <a:p>
            <a:pPr lvl="1"/>
            <a:r>
              <a:rPr lang="en-US" sz="1200" dirty="0"/>
              <a:t>Make sure that the </a:t>
            </a:r>
            <a:r>
              <a:rPr lang="en-US" sz="1200" u="sng" dirty="0"/>
              <a:t>collected data is not retained for long </a:t>
            </a:r>
            <a:r>
              <a:rPr lang="en-US" sz="1200" dirty="0"/>
              <a:t>and is deleted after a certain specified duration of time.</a:t>
            </a:r>
            <a:br>
              <a:rPr lang="en-US" dirty="0"/>
            </a:br>
            <a:endParaRPr lang="en-IN" dirty="0"/>
          </a:p>
        </p:txBody>
      </p:sp>
    </p:spTree>
    <p:extLst>
      <p:ext uri="{BB962C8B-B14F-4D97-AF65-F5344CB8AC3E}">
        <p14:creationId xmlns:p14="http://schemas.microsoft.com/office/powerpoint/2010/main" val="15488797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174D3-6B10-409E-9110-EEBEAA7E38C0}"/>
              </a:ext>
            </a:extLst>
          </p:cNvPr>
          <p:cNvSpPr>
            <a:spLocks noGrp="1"/>
          </p:cNvSpPr>
          <p:nvPr>
            <p:ph type="title"/>
          </p:nvPr>
        </p:nvSpPr>
        <p:spPr>
          <a:xfrm>
            <a:off x="650668" y="629266"/>
            <a:ext cx="4802031" cy="1641986"/>
          </a:xfrm>
        </p:spPr>
        <p:txBody>
          <a:bodyPr>
            <a:normAutofit/>
          </a:bodyPr>
          <a:lstStyle/>
          <a:p>
            <a:r>
              <a:rPr lang="en-US" dirty="0"/>
              <a:t>Agenda</a:t>
            </a:r>
          </a:p>
        </p:txBody>
      </p:sp>
      <p:pic>
        <p:nvPicPr>
          <p:cNvPr id="18" name="Picture 17" descr="abstract image">
            <a:extLst>
              <a:ext uri="{FF2B5EF4-FFF2-40B4-BE49-F238E27FC236}">
                <a16:creationId xmlns:a16="http://schemas.microsoft.com/office/drawing/2014/main" id="{D4405318-CC16-40AE-BFE1-B9E42D20DF34}"/>
              </a:ext>
            </a:extLst>
          </p:cNvPr>
          <p:cNvPicPr>
            <a:picLocks noChangeAspect="1"/>
          </p:cNvPicPr>
          <p:nvPr/>
        </p:nvPicPr>
        <p:blipFill rotWithShape="1">
          <a:blip r:embed="rId4"/>
          <a:srcRect l="22999" r="23682"/>
          <a:stretch/>
        </p:blipFill>
        <p:spPr>
          <a:xfrm>
            <a:off x="6100398" y="10"/>
            <a:ext cx="6094412" cy="6857990"/>
          </a:xfrm>
          <a:prstGeom prst="rect">
            <a:avLst/>
          </a:prstGeom>
        </p:spPr>
      </p:pic>
      <p:sp>
        <p:nvSpPr>
          <p:cNvPr id="78" name="Rectangle 77">
            <a:extLst>
              <a:ext uri="{FF2B5EF4-FFF2-40B4-BE49-F238E27FC236}">
                <a16:creationId xmlns:a16="http://schemas.microsoft.com/office/drawing/2014/main" id="{7527E565-DE8D-445C-9879-AD1D04415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4" name="Content Placeholder 3" descr="SmartArt graphic">
            <a:extLst>
              <a:ext uri="{FF2B5EF4-FFF2-40B4-BE49-F238E27FC236}">
                <a16:creationId xmlns:a16="http://schemas.microsoft.com/office/drawing/2014/main" id="{C881A426-2B90-41D4-8B71-F9600C3FCE87}"/>
              </a:ext>
            </a:extLst>
          </p:cNvPr>
          <p:cNvGraphicFramePr>
            <a:graphicFrameLocks noGrp="1"/>
          </p:cNvGraphicFramePr>
          <p:nvPr>
            <p:ph idx="1"/>
            <p:extLst>
              <p:ext uri="{D42A27DB-BD31-4B8C-83A1-F6EECF244321}">
                <p14:modId xmlns:p14="http://schemas.microsoft.com/office/powerpoint/2010/main" val="1682250516"/>
              </p:ext>
            </p:extLst>
          </p:nvPr>
        </p:nvGraphicFramePr>
        <p:xfrm>
          <a:off x="550460" y="1636735"/>
          <a:ext cx="4802031" cy="380999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338816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25A6F-0492-4CB4-A2CE-20A507ABA1E5}"/>
              </a:ext>
            </a:extLst>
          </p:cNvPr>
          <p:cNvSpPr>
            <a:spLocks noGrp="1"/>
          </p:cNvSpPr>
          <p:nvPr>
            <p:ph type="title"/>
          </p:nvPr>
        </p:nvSpPr>
        <p:spPr>
          <a:xfrm>
            <a:off x="298381" y="452718"/>
            <a:ext cx="9404723" cy="1400530"/>
          </a:xfrm>
        </p:spPr>
        <p:txBody>
          <a:bodyPr/>
          <a:lstStyle/>
          <a:p>
            <a:r>
              <a:rPr lang="en-US" b="0" i="0" dirty="0">
                <a:solidFill>
                  <a:schemeClr val="tx1"/>
                </a:solidFill>
                <a:effectLst/>
                <a:latin typeface="Open Sans" panose="020B0606030504020204" pitchFamily="34" charset="0"/>
              </a:rPr>
              <a:t>V8: DATA PROTECTION VERIFICATION REQUIREMENTS</a:t>
            </a:r>
            <a:br>
              <a:rPr lang="en-US" dirty="0"/>
            </a:br>
            <a:endParaRPr lang="en-IN" dirty="0"/>
          </a:p>
        </p:txBody>
      </p:sp>
      <p:sp>
        <p:nvSpPr>
          <p:cNvPr id="3" name="Content Placeholder 2">
            <a:extLst>
              <a:ext uri="{FF2B5EF4-FFF2-40B4-BE49-F238E27FC236}">
                <a16:creationId xmlns:a16="http://schemas.microsoft.com/office/drawing/2014/main" id="{79FCD72A-D8B5-418C-8F6F-6085911E6B17}"/>
              </a:ext>
            </a:extLst>
          </p:cNvPr>
          <p:cNvSpPr>
            <a:spLocks noGrp="1"/>
          </p:cNvSpPr>
          <p:nvPr>
            <p:ph idx="1"/>
          </p:nvPr>
        </p:nvSpPr>
        <p:spPr/>
        <p:txBody>
          <a:bodyPr/>
          <a:lstStyle/>
          <a:p>
            <a:r>
              <a:rPr lang="en-US" sz="1400" b="0" i="0" dirty="0">
                <a:effectLst/>
              </a:rPr>
              <a:t>The chapter on data protection requirements stresses more on the aspects of confidentiality, integrity, and availability: </a:t>
            </a:r>
          </a:p>
          <a:p>
            <a:pPr lvl="1"/>
            <a:r>
              <a:rPr lang="en-US" sz="1400" b="0" i="0" dirty="0">
                <a:effectLst/>
              </a:rPr>
              <a:t>The confidentiality of the data must be maintained during both storage and transit. </a:t>
            </a:r>
            <a:endParaRPr lang="en-US" sz="1400" dirty="0"/>
          </a:p>
          <a:p>
            <a:pPr lvl="1"/>
            <a:r>
              <a:rPr lang="en-US" sz="1400" b="0" i="0" dirty="0">
                <a:effectLst/>
              </a:rPr>
              <a:t>Data must be protected from malicious alteration or deletion by threat actors. </a:t>
            </a:r>
            <a:endParaRPr lang="en-US" sz="1400" dirty="0"/>
          </a:p>
          <a:p>
            <a:pPr lvl="1"/>
            <a:r>
              <a:rPr lang="en-US" sz="1400" b="0" i="0" dirty="0">
                <a:effectLst/>
              </a:rPr>
              <a:t>The availability of data must be ensured to always authorized users.</a:t>
            </a:r>
            <a:br>
              <a:rPr lang="en-US" dirty="0"/>
            </a:br>
            <a:endParaRPr lang="en-IN" dirty="0"/>
          </a:p>
        </p:txBody>
      </p:sp>
    </p:spTree>
    <p:extLst>
      <p:ext uri="{BB962C8B-B14F-4D97-AF65-F5344CB8AC3E}">
        <p14:creationId xmlns:p14="http://schemas.microsoft.com/office/powerpoint/2010/main" val="3927947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D21590-E6E6-44CE-B043-A8CC6C92AD0C}"/>
              </a:ext>
            </a:extLst>
          </p:cNvPr>
          <p:cNvSpPr>
            <a:spLocks noGrp="1"/>
          </p:cNvSpPr>
          <p:nvPr>
            <p:ph type="title"/>
          </p:nvPr>
        </p:nvSpPr>
        <p:spPr/>
        <p:txBody>
          <a:bodyPr/>
          <a:lstStyle/>
          <a:p>
            <a:r>
              <a:rPr lang="en-US" b="0" i="0" dirty="0">
                <a:solidFill>
                  <a:schemeClr val="tx1"/>
                </a:solidFill>
                <a:effectLst/>
              </a:rPr>
              <a:t>V9: COMMUNICATION VERIFICATION REQUIREMENTS</a:t>
            </a:r>
            <a:br>
              <a:rPr lang="en-US" dirty="0"/>
            </a:br>
            <a:endParaRPr lang="en-IN" dirty="0"/>
          </a:p>
        </p:txBody>
      </p:sp>
      <p:sp>
        <p:nvSpPr>
          <p:cNvPr id="3" name="Content Placeholder 2">
            <a:extLst>
              <a:ext uri="{FF2B5EF4-FFF2-40B4-BE49-F238E27FC236}">
                <a16:creationId xmlns:a16="http://schemas.microsoft.com/office/drawing/2014/main" id="{D0E7276B-356C-4004-920E-7894D2648B7C}"/>
              </a:ext>
            </a:extLst>
          </p:cNvPr>
          <p:cNvSpPr>
            <a:spLocks noGrp="1"/>
          </p:cNvSpPr>
          <p:nvPr>
            <p:ph idx="1"/>
          </p:nvPr>
        </p:nvSpPr>
        <p:spPr/>
        <p:txBody>
          <a:bodyPr/>
          <a:lstStyle/>
          <a:p>
            <a:r>
              <a:rPr lang="en-US" sz="1400" b="0" i="0" dirty="0">
                <a:effectLst/>
              </a:rPr>
              <a:t>The chapter on communication requirements guides the developers to always </a:t>
            </a:r>
            <a:r>
              <a:rPr lang="en-US" sz="1400" b="0" i="0" u="sng" dirty="0">
                <a:effectLst/>
              </a:rPr>
              <a:t>use strong encryption</a:t>
            </a:r>
            <a:r>
              <a:rPr lang="en-US" sz="1400" b="0" i="0" dirty="0">
                <a:effectLst/>
              </a:rPr>
              <a:t> or transport layer security. </a:t>
            </a:r>
          </a:p>
          <a:p>
            <a:r>
              <a:rPr lang="en-US" sz="1400" dirty="0"/>
              <a:t>A</a:t>
            </a:r>
            <a:r>
              <a:rPr lang="en-US" sz="1400" b="0" i="0" dirty="0">
                <a:effectLst/>
              </a:rPr>
              <a:t>dvised to use the most novel configuration algorithms </a:t>
            </a:r>
            <a:r>
              <a:rPr lang="en-US" sz="1400" b="0" i="0" u="sng" dirty="0">
                <a:effectLst/>
              </a:rPr>
              <a:t>and reduce reliance</a:t>
            </a:r>
            <a:r>
              <a:rPr lang="en-US" sz="1400" b="0" i="0" dirty="0">
                <a:effectLst/>
              </a:rPr>
              <a:t> on the weak and soon to be deprecated ones. </a:t>
            </a:r>
          </a:p>
          <a:p>
            <a:r>
              <a:rPr lang="en-US" sz="1400" dirty="0"/>
              <a:t>R</a:t>
            </a:r>
            <a:r>
              <a:rPr lang="en-US" sz="1400" b="0" i="0" dirty="0">
                <a:effectLst/>
              </a:rPr>
              <a:t>ecommended practice to </a:t>
            </a:r>
            <a:r>
              <a:rPr lang="en-US" sz="1400" b="0" i="0" u="sng" dirty="0">
                <a:effectLst/>
              </a:rPr>
              <a:t>disable the insecure cyphers and algorithms </a:t>
            </a:r>
            <a:r>
              <a:rPr lang="en-US" sz="1400" b="0" i="0" dirty="0">
                <a:effectLst/>
              </a:rPr>
              <a:t>in order to maintain the security of the application data.</a:t>
            </a:r>
            <a:br>
              <a:rPr lang="en-US" sz="1400" dirty="0"/>
            </a:br>
            <a:endParaRPr lang="en-IN" dirty="0"/>
          </a:p>
        </p:txBody>
      </p:sp>
    </p:spTree>
    <p:extLst>
      <p:ext uri="{BB962C8B-B14F-4D97-AF65-F5344CB8AC3E}">
        <p14:creationId xmlns:p14="http://schemas.microsoft.com/office/powerpoint/2010/main" val="14723129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B5D8C-B5AA-49B9-906F-A7F8F619D970}"/>
              </a:ext>
            </a:extLst>
          </p:cNvPr>
          <p:cNvSpPr>
            <a:spLocks noGrp="1"/>
          </p:cNvSpPr>
          <p:nvPr>
            <p:ph type="title"/>
          </p:nvPr>
        </p:nvSpPr>
        <p:spPr/>
        <p:txBody>
          <a:bodyPr/>
          <a:lstStyle/>
          <a:p>
            <a:r>
              <a:rPr lang="en-US" b="0" i="0" dirty="0">
                <a:solidFill>
                  <a:schemeClr val="tx1"/>
                </a:solidFill>
                <a:effectLst/>
              </a:rPr>
              <a:t>V10: MALICIOUS CODE VERIFICATION REQUIREMENTS</a:t>
            </a:r>
            <a:br>
              <a:rPr lang="en-US" dirty="0"/>
            </a:br>
            <a:endParaRPr lang="en-IN" dirty="0"/>
          </a:p>
        </p:txBody>
      </p:sp>
      <p:sp>
        <p:nvSpPr>
          <p:cNvPr id="3" name="Content Placeholder 2">
            <a:extLst>
              <a:ext uri="{FF2B5EF4-FFF2-40B4-BE49-F238E27FC236}">
                <a16:creationId xmlns:a16="http://schemas.microsoft.com/office/drawing/2014/main" id="{BC699F21-DC61-4350-815C-94A564A498E7}"/>
              </a:ext>
            </a:extLst>
          </p:cNvPr>
          <p:cNvSpPr>
            <a:spLocks noGrp="1"/>
          </p:cNvSpPr>
          <p:nvPr>
            <p:ph idx="1"/>
          </p:nvPr>
        </p:nvSpPr>
        <p:spPr/>
        <p:txBody>
          <a:bodyPr/>
          <a:lstStyle/>
          <a:p>
            <a:r>
              <a:rPr lang="en-US" sz="1400" b="0" i="0" dirty="0">
                <a:effectLst/>
              </a:rPr>
              <a:t>The chapter on malicious code aims to make sure that the following high-level requirements are met: </a:t>
            </a:r>
          </a:p>
          <a:p>
            <a:pPr lvl="1"/>
            <a:r>
              <a:rPr lang="en-US" sz="1400" b="0" i="0" dirty="0">
                <a:effectLst/>
              </a:rPr>
              <a:t>Handling of malicious activity is done in a manner so that the rest of the application is not affected by it. </a:t>
            </a:r>
          </a:p>
          <a:p>
            <a:pPr lvl="1"/>
            <a:r>
              <a:rPr lang="en-US" sz="1400" b="0" i="0" dirty="0">
                <a:effectLst/>
              </a:rPr>
              <a:t>The application in focus doesn’t have entities like time bombs (time-based attacks), easter eggs, rootkits, or other unauthorized material that could be controlled or executed by the threat actors.</a:t>
            </a:r>
            <a:br>
              <a:rPr lang="en-US" dirty="0"/>
            </a:br>
            <a:endParaRPr lang="en-IN" dirty="0"/>
          </a:p>
        </p:txBody>
      </p:sp>
    </p:spTree>
    <p:extLst>
      <p:ext uri="{BB962C8B-B14F-4D97-AF65-F5344CB8AC3E}">
        <p14:creationId xmlns:p14="http://schemas.microsoft.com/office/powerpoint/2010/main" val="2716203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9934E-0B91-42CB-AD2A-41D38F2FD8E9}"/>
              </a:ext>
            </a:extLst>
          </p:cNvPr>
          <p:cNvSpPr>
            <a:spLocks noGrp="1"/>
          </p:cNvSpPr>
          <p:nvPr>
            <p:ph type="title"/>
          </p:nvPr>
        </p:nvSpPr>
        <p:spPr/>
        <p:txBody>
          <a:bodyPr/>
          <a:lstStyle/>
          <a:p>
            <a:r>
              <a:rPr lang="en-US" b="0" i="0" dirty="0">
                <a:solidFill>
                  <a:schemeClr val="tx1"/>
                </a:solidFill>
                <a:effectLst/>
              </a:rPr>
              <a:t>V11: BUSINESS LOGIC VERIFICATION REQUIREMENTS</a:t>
            </a:r>
            <a:br>
              <a:rPr lang="en-US" dirty="0"/>
            </a:br>
            <a:endParaRPr lang="en-IN" dirty="0"/>
          </a:p>
        </p:txBody>
      </p:sp>
      <p:sp>
        <p:nvSpPr>
          <p:cNvPr id="3" name="Content Placeholder 2">
            <a:extLst>
              <a:ext uri="{FF2B5EF4-FFF2-40B4-BE49-F238E27FC236}">
                <a16:creationId xmlns:a16="http://schemas.microsoft.com/office/drawing/2014/main" id="{EE70DBCA-4C43-419F-98F7-AF8CF3943C8A}"/>
              </a:ext>
            </a:extLst>
          </p:cNvPr>
          <p:cNvSpPr>
            <a:spLocks noGrp="1"/>
          </p:cNvSpPr>
          <p:nvPr>
            <p:ph idx="1"/>
          </p:nvPr>
        </p:nvSpPr>
        <p:spPr/>
        <p:txBody>
          <a:bodyPr>
            <a:normAutofit/>
          </a:bodyPr>
          <a:lstStyle/>
          <a:p>
            <a:r>
              <a:rPr lang="en-US" sz="1400" b="0" i="0" dirty="0">
                <a:effectLst/>
              </a:rPr>
              <a:t>The eleventh and one of the most crucial chapters of the document makes sure that the following business logic requirements are met: </a:t>
            </a:r>
          </a:p>
          <a:p>
            <a:pPr lvl="1"/>
            <a:r>
              <a:rPr lang="en-US" sz="1400" b="0" i="0" dirty="0">
                <a:effectLst/>
              </a:rPr>
              <a:t>The business logic is designed in a manner so that it </a:t>
            </a:r>
            <a:r>
              <a:rPr lang="en-US" sz="1400" b="0" i="0" u="sng" dirty="0">
                <a:effectLst/>
              </a:rPr>
              <a:t>can’t be bypassed </a:t>
            </a:r>
            <a:r>
              <a:rPr lang="en-US" sz="1400" b="0" i="0" dirty="0">
                <a:effectLst/>
              </a:rPr>
              <a:t>by threat actors. </a:t>
            </a:r>
          </a:p>
          <a:p>
            <a:pPr lvl="1"/>
            <a:r>
              <a:rPr lang="en-US" sz="1400" b="0" i="0" dirty="0">
                <a:effectLst/>
              </a:rPr>
              <a:t>That the business logic flow is </a:t>
            </a:r>
            <a:r>
              <a:rPr lang="en-US" sz="1400" b="0" i="0" u="sng" dirty="0">
                <a:effectLst/>
              </a:rPr>
              <a:t>processed in order </a:t>
            </a:r>
            <a:r>
              <a:rPr lang="en-US" sz="1400" b="0" i="0" dirty="0">
                <a:effectLst/>
              </a:rPr>
              <a:t>and is sequential. </a:t>
            </a:r>
          </a:p>
          <a:p>
            <a:pPr lvl="1"/>
            <a:r>
              <a:rPr lang="en-US" sz="1400" b="0" i="0" dirty="0">
                <a:effectLst/>
              </a:rPr>
              <a:t>The business logic has flags to </a:t>
            </a:r>
            <a:r>
              <a:rPr lang="en-US" sz="1400" b="0" i="0" u="sng" dirty="0">
                <a:effectLst/>
              </a:rPr>
              <a:t>detect attacks </a:t>
            </a:r>
            <a:r>
              <a:rPr lang="en-US" sz="1400" b="0" i="0" dirty="0">
                <a:effectLst/>
              </a:rPr>
              <a:t>and mitigate them. </a:t>
            </a:r>
          </a:p>
          <a:p>
            <a:pPr lvl="1"/>
            <a:r>
              <a:rPr lang="en-US" sz="1400" b="0" i="0" dirty="0">
                <a:effectLst/>
              </a:rPr>
              <a:t>The business logic is designed to </a:t>
            </a:r>
            <a:r>
              <a:rPr lang="en-US" sz="1400" b="0" i="0" u="sng" dirty="0">
                <a:effectLst/>
              </a:rPr>
              <a:t>address security flaws </a:t>
            </a:r>
            <a:r>
              <a:rPr lang="en-US" sz="1400" b="0" i="0" dirty="0">
                <a:effectLst/>
              </a:rPr>
              <a:t>like repudiation, spoofing, data theft, tampering, and other attacks.</a:t>
            </a:r>
            <a:br>
              <a:rPr lang="en-US" sz="1400" dirty="0"/>
            </a:br>
            <a:endParaRPr lang="en-IN" sz="1400" dirty="0"/>
          </a:p>
        </p:txBody>
      </p:sp>
    </p:spTree>
    <p:extLst>
      <p:ext uri="{BB962C8B-B14F-4D97-AF65-F5344CB8AC3E}">
        <p14:creationId xmlns:p14="http://schemas.microsoft.com/office/powerpoint/2010/main" val="31433345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DDF31-66DA-462D-A554-A722FCC5B92B}"/>
              </a:ext>
            </a:extLst>
          </p:cNvPr>
          <p:cNvSpPr>
            <a:spLocks noGrp="1"/>
          </p:cNvSpPr>
          <p:nvPr>
            <p:ph type="title"/>
          </p:nvPr>
        </p:nvSpPr>
        <p:spPr/>
        <p:txBody>
          <a:bodyPr/>
          <a:lstStyle/>
          <a:p>
            <a:r>
              <a:rPr lang="en-US" b="0" i="0" dirty="0">
                <a:solidFill>
                  <a:schemeClr val="tx1"/>
                </a:solidFill>
                <a:effectLst/>
              </a:rPr>
              <a:t>V12: FILE AND RESOURCES VERIFICATION REQUIREMENTS</a:t>
            </a:r>
            <a:br>
              <a:rPr lang="en-US" dirty="0"/>
            </a:br>
            <a:endParaRPr lang="en-IN" dirty="0"/>
          </a:p>
        </p:txBody>
      </p:sp>
      <p:sp>
        <p:nvSpPr>
          <p:cNvPr id="3" name="Content Placeholder 2">
            <a:extLst>
              <a:ext uri="{FF2B5EF4-FFF2-40B4-BE49-F238E27FC236}">
                <a16:creationId xmlns:a16="http://schemas.microsoft.com/office/drawing/2014/main" id="{DCF1CF2E-8A79-4182-86F5-48751C65C812}"/>
              </a:ext>
            </a:extLst>
          </p:cNvPr>
          <p:cNvSpPr>
            <a:spLocks noGrp="1"/>
          </p:cNvSpPr>
          <p:nvPr>
            <p:ph idx="1"/>
          </p:nvPr>
        </p:nvSpPr>
        <p:spPr/>
        <p:txBody>
          <a:bodyPr>
            <a:normAutofit/>
          </a:bodyPr>
          <a:lstStyle/>
          <a:p>
            <a:r>
              <a:rPr lang="en-US" sz="1400" b="0" i="0" dirty="0">
                <a:effectLst/>
              </a:rPr>
              <a:t>This chapter in the ASVS 4.0 document deals with the following file and resource requirements:</a:t>
            </a:r>
          </a:p>
          <a:p>
            <a:pPr lvl="1"/>
            <a:r>
              <a:rPr lang="en-US" sz="1400" b="0" i="0" dirty="0">
                <a:effectLst/>
              </a:rPr>
              <a:t>Data from untrusted sources must be handled in a manner </a:t>
            </a:r>
            <a:r>
              <a:rPr lang="en-US" sz="1400" b="0" i="0" u="sng" dirty="0">
                <a:effectLst/>
              </a:rPr>
              <a:t>compliant</a:t>
            </a:r>
            <a:r>
              <a:rPr lang="en-US" sz="1400" b="0" i="0" dirty="0">
                <a:effectLst/>
              </a:rPr>
              <a:t> with regulations. </a:t>
            </a:r>
          </a:p>
          <a:p>
            <a:pPr lvl="1"/>
            <a:r>
              <a:rPr lang="en-US" sz="1400" b="0" i="0" dirty="0">
                <a:effectLst/>
              </a:rPr>
              <a:t>Data from third-party and untrusted sources must be </a:t>
            </a:r>
            <a:r>
              <a:rPr lang="en-US" sz="1400" b="0" i="0" u="sng" dirty="0">
                <a:effectLst/>
              </a:rPr>
              <a:t>stored out of the </a:t>
            </a:r>
            <a:r>
              <a:rPr lang="en-US" sz="1400" b="0" i="0" u="sng" dirty="0" err="1">
                <a:effectLst/>
              </a:rPr>
              <a:t>webroot</a:t>
            </a:r>
            <a:r>
              <a:rPr lang="en-US" sz="1400" b="0" i="0" dirty="0">
                <a:effectLst/>
              </a:rPr>
              <a:t> and </a:t>
            </a:r>
            <a:r>
              <a:rPr lang="en-US" sz="1400" b="0" i="0" u="sng" dirty="0">
                <a:effectLst/>
              </a:rPr>
              <a:t>given limited permissions</a:t>
            </a:r>
            <a:br>
              <a:rPr lang="en-US" sz="1400" u="sng" dirty="0"/>
            </a:br>
            <a:endParaRPr lang="en-IN" sz="1400" u="sng" dirty="0"/>
          </a:p>
        </p:txBody>
      </p:sp>
    </p:spTree>
    <p:extLst>
      <p:ext uri="{BB962C8B-B14F-4D97-AF65-F5344CB8AC3E}">
        <p14:creationId xmlns:p14="http://schemas.microsoft.com/office/powerpoint/2010/main" val="2328372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40BF2-98E4-4085-A28B-36F50EFFD07E}"/>
              </a:ext>
            </a:extLst>
          </p:cNvPr>
          <p:cNvSpPr>
            <a:spLocks noGrp="1"/>
          </p:cNvSpPr>
          <p:nvPr>
            <p:ph type="title"/>
          </p:nvPr>
        </p:nvSpPr>
        <p:spPr/>
        <p:txBody>
          <a:bodyPr/>
          <a:lstStyle/>
          <a:p>
            <a:r>
              <a:rPr lang="en-US" b="0" i="0" dirty="0">
                <a:solidFill>
                  <a:schemeClr val="tx1"/>
                </a:solidFill>
                <a:effectLst/>
              </a:rPr>
              <a:t>V13 API AND WEB SERVICE VERIFICATION REQUIREMENTS</a:t>
            </a:r>
            <a:br>
              <a:rPr lang="en-US" dirty="0">
                <a:solidFill>
                  <a:schemeClr val="tx1"/>
                </a:solidFill>
              </a:rPr>
            </a:br>
            <a:endParaRPr lang="en-IN" dirty="0">
              <a:solidFill>
                <a:schemeClr val="tx1"/>
              </a:solidFill>
            </a:endParaRPr>
          </a:p>
        </p:txBody>
      </p:sp>
      <p:sp>
        <p:nvSpPr>
          <p:cNvPr id="3" name="Content Placeholder 2">
            <a:extLst>
              <a:ext uri="{FF2B5EF4-FFF2-40B4-BE49-F238E27FC236}">
                <a16:creationId xmlns:a16="http://schemas.microsoft.com/office/drawing/2014/main" id="{1A56F856-0126-4DAC-B79D-3E4BDA75BE0B}"/>
              </a:ext>
            </a:extLst>
          </p:cNvPr>
          <p:cNvSpPr>
            <a:spLocks noGrp="1"/>
          </p:cNvSpPr>
          <p:nvPr>
            <p:ph idx="1"/>
          </p:nvPr>
        </p:nvSpPr>
        <p:spPr/>
        <p:txBody>
          <a:bodyPr/>
          <a:lstStyle/>
          <a:p>
            <a:r>
              <a:rPr lang="en-US" sz="1400" b="0" i="0" dirty="0">
                <a:effectLst/>
              </a:rPr>
              <a:t>This part of the standard recommends that the APIs of the application fulfill the following requirements: </a:t>
            </a:r>
          </a:p>
          <a:p>
            <a:pPr lvl="1"/>
            <a:r>
              <a:rPr lang="en-US" sz="1400" b="0" i="0" dirty="0">
                <a:effectLst/>
              </a:rPr>
              <a:t>The APIs have </a:t>
            </a:r>
            <a:r>
              <a:rPr lang="en-US" sz="1400" b="0" i="0" u="sng" dirty="0">
                <a:effectLst/>
              </a:rPr>
              <a:t>adequate authorization</a:t>
            </a:r>
            <a:r>
              <a:rPr lang="en-US" sz="1400" b="0" i="0" dirty="0">
                <a:effectLst/>
              </a:rPr>
              <a:t>, </a:t>
            </a:r>
            <a:r>
              <a:rPr lang="en-US" sz="1400" b="0" i="0" u="sng" dirty="0">
                <a:effectLst/>
              </a:rPr>
              <a:t>essential session management </a:t>
            </a:r>
            <a:r>
              <a:rPr lang="en-US" sz="1400" b="0" i="0" dirty="0">
                <a:effectLst/>
              </a:rPr>
              <a:t>parameters, and </a:t>
            </a:r>
            <a:r>
              <a:rPr lang="en-US" sz="1400" b="0" i="0" u="sng" dirty="0">
                <a:effectLst/>
              </a:rPr>
              <a:t>authentication</a:t>
            </a:r>
            <a:r>
              <a:rPr lang="en-US" sz="1400" b="0" i="0" dirty="0">
                <a:effectLst/>
              </a:rPr>
              <a:t> to access all the web services. </a:t>
            </a:r>
          </a:p>
          <a:p>
            <a:pPr lvl="1"/>
            <a:r>
              <a:rPr lang="en-US" sz="1400" b="0" i="0" dirty="0">
                <a:effectLst/>
              </a:rPr>
              <a:t>The APIs have proper </a:t>
            </a:r>
            <a:r>
              <a:rPr lang="en-US" sz="1400" b="0" i="0" u="sng" dirty="0">
                <a:effectLst/>
              </a:rPr>
              <a:t>input validation </a:t>
            </a:r>
            <a:r>
              <a:rPr lang="en-US" sz="1400" b="0" i="0" dirty="0">
                <a:effectLst/>
              </a:rPr>
              <a:t>in case its parameters are transiting from lower to higher trust levels. </a:t>
            </a:r>
          </a:p>
          <a:p>
            <a:pPr lvl="1"/>
            <a:r>
              <a:rPr lang="en-US" sz="1400" b="0" i="0" dirty="0">
                <a:effectLst/>
              </a:rPr>
              <a:t>The various application APIs like the cloud and serverless APIs have all the </a:t>
            </a:r>
            <a:r>
              <a:rPr lang="en-US" sz="1400" b="0" i="0" u="sng" dirty="0">
                <a:effectLst/>
              </a:rPr>
              <a:t>essential security controls.</a:t>
            </a:r>
            <a:br>
              <a:rPr lang="en-US" u="sng" dirty="0"/>
            </a:br>
            <a:endParaRPr lang="en-IN" u="sng" dirty="0"/>
          </a:p>
        </p:txBody>
      </p:sp>
    </p:spTree>
    <p:extLst>
      <p:ext uri="{BB962C8B-B14F-4D97-AF65-F5344CB8AC3E}">
        <p14:creationId xmlns:p14="http://schemas.microsoft.com/office/powerpoint/2010/main" val="1127120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513EC-FEBA-40C6-BE29-C4C632763DAD}"/>
              </a:ext>
            </a:extLst>
          </p:cNvPr>
          <p:cNvSpPr>
            <a:spLocks noGrp="1"/>
          </p:cNvSpPr>
          <p:nvPr>
            <p:ph type="title"/>
          </p:nvPr>
        </p:nvSpPr>
        <p:spPr/>
        <p:txBody>
          <a:bodyPr/>
          <a:lstStyle/>
          <a:p>
            <a:r>
              <a:rPr lang="en-US" b="0" i="0" dirty="0">
                <a:solidFill>
                  <a:schemeClr val="tx1"/>
                </a:solidFill>
                <a:effectLst/>
              </a:rPr>
              <a:t>V14: CONFIGURATION VERIFICATION REQUIREMENTS</a:t>
            </a:r>
            <a:br>
              <a:rPr lang="en-US" dirty="0"/>
            </a:br>
            <a:endParaRPr lang="en-IN" dirty="0"/>
          </a:p>
        </p:txBody>
      </p:sp>
      <p:sp>
        <p:nvSpPr>
          <p:cNvPr id="3" name="Content Placeholder 2">
            <a:extLst>
              <a:ext uri="{FF2B5EF4-FFF2-40B4-BE49-F238E27FC236}">
                <a16:creationId xmlns:a16="http://schemas.microsoft.com/office/drawing/2014/main" id="{51CC0DBA-3C3A-4D54-973F-72CEB789CC7C}"/>
              </a:ext>
            </a:extLst>
          </p:cNvPr>
          <p:cNvSpPr>
            <a:spLocks noGrp="1"/>
          </p:cNvSpPr>
          <p:nvPr>
            <p:ph idx="1"/>
          </p:nvPr>
        </p:nvSpPr>
        <p:spPr/>
        <p:txBody>
          <a:bodyPr>
            <a:normAutofit/>
          </a:bodyPr>
          <a:lstStyle/>
          <a:p>
            <a:r>
              <a:rPr lang="en-US" sz="1400" b="0" i="0" dirty="0">
                <a:effectLst/>
              </a:rPr>
              <a:t>The last chapter in this OWASP standard concerns several configuration requirements including: </a:t>
            </a:r>
          </a:p>
          <a:p>
            <a:pPr lvl="1"/>
            <a:r>
              <a:rPr lang="en-US" sz="1400" b="0" i="0" dirty="0">
                <a:effectLst/>
              </a:rPr>
              <a:t>The build environment of the application must be </a:t>
            </a:r>
            <a:r>
              <a:rPr lang="en-US" sz="1400" b="0" i="0" u="sng" dirty="0">
                <a:effectLst/>
              </a:rPr>
              <a:t>secure and automatable.   </a:t>
            </a:r>
          </a:p>
          <a:p>
            <a:pPr lvl="1"/>
            <a:r>
              <a:rPr lang="en-US" sz="1400" b="0" i="0" dirty="0">
                <a:effectLst/>
              </a:rPr>
              <a:t>The third-party libraries must be </a:t>
            </a:r>
            <a:r>
              <a:rPr lang="en-US" sz="1400" b="0" i="0" u="sng" dirty="0">
                <a:effectLst/>
              </a:rPr>
              <a:t>adequately assessed</a:t>
            </a:r>
            <a:r>
              <a:rPr lang="en-US" sz="1400" b="0" i="0" dirty="0">
                <a:effectLst/>
              </a:rPr>
              <a:t>, and the application must have a suitable configuration and dependency management system to </a:t>
            </a:r>
            <a:r>
              <a:rPr lang="en-US" sz="1400" b="0" i="0" u="sng" dirty="0">
                <a:effectLst/>
              </a:rPr>
              <a:t>filter out the insecure components</a:t>
            </a:r>
            <a:r>
              <a:rPr lang="en-US" sz="1400" b="0" i="0" dirty="0">
                <a:effectLst/>
              </a:rPr>
              <a:t>.</a:t>
            </a:r>
            <a:br>
              <a:rPr lang="en-US" sz="1400" dirty="0"/>
            </a:br>
            <a:endParaRPr lang="en-IN" sz="1400" dirty="0"/>
          </a:p>
        </p:txBody>
      </p:sp>
    </p:spTree>
    <p:extLst>
      <p:ext uri="{BB962C8B-B14F-4D97-AF65-F5344CB8AC3E}">
        <p14:creationId xmlns:p14="http://schemas.microsoft.com/office/powerpoint/2010/main" val="594768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5A391-C452-418F-99A8-972D675F4D61}"/>
              </a:ext>
            </a:extLst>
          </p:cNvPr>
          <p:cNvSpPr>
            <a:spLocks noGrp="1"/>
          </p:cNvSpPr>
          <p:nvPr>
            <p:ph type="title"/>
          </p:nvPr>
        </p:nvSpPr>
        <p:spPr/>
        <p:txBody>
          <a:bodyPr/>
          <a:lstStyle/>
          <a:p>
            <a:r>
              <a:rPr lang="en-US" b="0" i="0" dirty="0">
                <a:solidFill>
                  <a:schemeClr val="tx1"/>
                </a:solidFill>
                <a:effectLst/>
              </a:rPr>
              <a:t>OWASP ASVS Checklist for Security Audit</a:t>
            </a:r>
            <a:br>
              <a:rPr lang="en-US" dirty="0"/>
            </a:br>
            <a:endParaRPr lang="en-IN" dirty="0"/>
          </a:p>
        </p:txBody>
      </p:sp>
      <p:sp>
        <p:nvSpPr>
          <p:cNvPr id="3" name="Content Placeholder 2">
            <a:extLst>
              <a:ext uri="{FF2B5EF4-FFF2-40B4-BE49-F238E27FC236}">
                <a16:creationId xmlns:a16="http://schemas.microsoft.com/office/drawing/2014/main" id="{44221525-5C76-4E10-9773-31D7FCA6C2A8}"/>
              </a:ext>
            </a:extLst>
          </p:cNvPr>
          <p:cNvSpPr>
            <a:spLocks noGrp="1"/>
          </p:cNvSpPr>
          <p:nvPr>
            <p:ph idx="1"/>
          </p:nvPr>
        </p:nvSpPr>
        <p:spPr/>
        <p:txBody>
          <a:bodyPr>
            <a:normAutofit fontScale="92500" lnSpcReduction="10000"/>
          </a:bodyPr>
          <a:lstStyle/>
          <a:p>
            <a:r>
              <a:rPr lang="en-US" b="0" i="0" dirty="0">
                <a:effectLst/>
              </a:rPr>
              <a:t>The ASVS checklist for security audits consists of the following sections covering verification requirements on all the three ASVS levels. </a:t>
            </a:r>
          </a:p>
          <a:p>
            <a:pPr lvl="1"/>
            <a:r>
              <a:rPr lang="en-US" b="1" i="0" dirty="0">
                <a:solidFill>
                  <a:srgbClr val="92D050"/>
                </a:solidFill>
                <a:effectLst/>
              </a:rPr>
              <a:t>Architecture</a:t>
            </a:r>
            <a:r>
              <a:rPr lang="en-US" b="0" i="0" dirty="0">
                <a:effectLst/>
              </a:rPr>
              <a:t>: This section on the checklist covers requirements across all the 14 chapters ranging from verification of the use of threat modeling to verifying the application’s trust boundaries and access control mechanisms.</a:t>
            </a:r>
          </a:p>
          <a:p>
            <a:pPr lvl="1"/>
            <a:r>
              <a:rPr lang="en-US" b="1" dirty="0">
                <a:solidFill>
                  <a:srgbClr val="92D050"/>
                </a:solidFill>
              </a:rPr>
              <a:t>Authentication</a:t>
            </a:r>
            <a:r>
              <a:rPr lang="en-US" b="0" i="0" dirty="0">
                <a:effectLst/>
              </a:rPr>
              <a:t>: The checklist of authentication covers requirements like verifying password security credentials, credential storage requirements, and service authentication requirements.</a:t>
            </a:r>
          </a:p>
          <a:p>
            <a:pPr lvl="1"/>
            <a:r>
              <a:rPr lang="en-US" b="1" dirty="0">
                <a:solidFill>
                  <a:srgbClr val="92D050"/>
                </a:solidFill>
              </a:rPr>
              <a:t>Session Management</a:t>
            </a:r>
            <a:r>
              <a:rPr lang="en-US" b="0" i="0" dirty="0">
                <a:effectLst/>
              </a:rPr>
              <a:t>: The checklist section on session management covers the intricacies ranging from session logout and timeout requirements to cookie-based and token-based session management.</a:t>
            </a:r>
          </a:p>
          <a:p>
            <a:pPr lvl="1"/>
            <a:r>
              <a:rPr lang="en-US" b="1" dirty="0">
                <a:solidFill>
                  <a:srgbClr val="92D050"/>
                </a:solidFill>
              </a:rPr>
              <a:t>Access Control</a:t>
            </a:r>
            <a:r>
              <a:rPr lang="en-US" b="0" i="0" dirty="0">
                <a:effectLst/>
              </a:rPr>
              <a:t>: This portion of the checklist stresses on verifying general access control design to operation levels access control requirements like sensitive data and API security.</a:t>
            </a:r>
            <a:br>
              <a:rPr lang="en-US" dirty="0"/>
            </a:br>
            <a:endParaRPr lang="en-IN" dirty="0"/>
          </a:p>
        </p:txBody>
      </p:sp>
    </p:spTree>
    <p:extLst>
      <p:ext uri="{BB962C8B-B14F-4D97-AF65-F5344CB8AC3E}">
        <p14:creationId xmlns:p14="http://schemas.microsoft.com/office/powerpoint/2010/main" val="16065399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55F8F-A411-43A2-8F69-4E93BCA19EEE}"/>
              </a:ext>
            </a:extLst>
          </p:cNvPr>
          <p:cNvSpPr>
            <a:spLocks noGrp="1"/>
          </p:cNvSpPr>
          <p:nvPr>
            <p:ph type="title"/>
          </p:nvPr>
        </p:nvSpPr>
        <p:spPr/>
        <p:txBody>
          <a:bodyPr/>
          <a:lstStyle/>
          <a:p>
            <a:r>
              <a:rPr lang="en-US" b="0" i="0" dirty="0">
                <a:solidFill>
                  <a:schemeClr val="tx1"/>
                </a:solidFill>
                <a:effectLst/>
              </a:rPr>
              <a:t>OWASP ASVS Checklist for Security Audit</a:t>
            </a:r>
            <a:endParaRPr lang="en-IN" dirty="0"/>
          </a:p>
        </p:txBody>
      </p:sp>
      <p:sp>
        <p:nvSpPr>
          <p:cNvPr id="3" name="Content Placeholder 2">
            <a:extLst>
              <a:ext uri="{FF2B5EF4-FFF2-40B4-BE49-F238E27FC236}">
                <a16:creationId xmlns:a16="http://schemas.microsoft.com/office/drawing/2014/main" id="{FFA82CF2-8667-4801-AEC2-60BD4388433C}"/>
              </a:ext>
            </a:extLst>
          </p:cNvPr>
          <p:cNvSpPr>
            <a:spLocks noGrp="1"/>
          </p:cNvSpPr>
          <p:nvPr>
            <p:ph idx="1"/>
          </p:nvPr>
        </p:nvSpPr>
        <p:spPr/>
        <p:txBody>
          <a:bodyPr>
            <a:normAutofit fontScale="85000" lnSpcReduction="20000"/>
          </a:bodyPr>
          <a:lstStyle/>
          <a:p>
            <a:r>
              <a:rPr lang="en-US" b="1" i="0" dirty="0">
                <a:solidFill>
                  <a:srgbClr val="92D050"/>
                </a:solidFill>
                <a:effectLst/>
              </a:rPr>
              <a:t>Input Validation</a:t>
            </a:r>
            <a:r>
              <a:rPr lang="en-US" b="0" i="0" dirty="0">
                <a:effectLst/>
              </a:rPr>
              <a:t>: This checklist section guides developers to verify that all input is validated using adequate validation and that user input is properly sanitized to avoid injection attacks. ● </a:t>
            </a:r>
          </a:p>
          <a:p>
            <a:r>
              <a:rPr lang="en-US" b="1" dirty="0">
                <a:solidFill>
                  <a:srgbClr val="92D050"/>
                </a:solidFill>
              </a:rPr>
              <a:t>Cryptography at Rest</a:t>
            </a:r>
            <a:r>
              <a:rPr lang="en-US" b="0" i="0" dirty="0">
                <a:effectLst/>
              </a:rPr>
              <a:t>: This portion of the checklist requires the developers to verify that sensitive user, financial or healthcare data is stored encrypted and that proper algorithms and ciphers are used to authenticate the encrypted data. ● </a:t>
            </a:r>
          </a:p>
          <a:p>
            <a:r>
              <a:rPr lang="en-US" b="1" dirty="0">
                <a:solidFill>
                  <a:srgbClr val="92D050"/>
                </a:solidFill>
              </a:rPr>
              <a:t>Error Handling and Logging</a:t>
            </a:r>
            <a:r>
              <a:rPr lang="en-US" b="0" i="0" dirty="0">
                <a:effectLst/>
              </a:rPr>
              <a:t>: This section on error handling and logging provides security guidelines for verifying the contents of logs, log processing requirements, and log protection requirements. ● </a:t>
            </a:r>
          </a:p>
          <a:p>
            <a:r>
              <a:rPr lang="en-US" b="1" dirty="0">
                <a:solidFill>
                  <a:srgbClr val="92D050"/>
                </a:solidFill>
              </a:rPr>
              <a:t>Data Protection</a:t>
            </a:r>
            <a:r>
              <a:rPr lang="en-US" b="0" i="0" dirty="0">
                <a:effectLst/>
              </a:rPr>
              <a:t>: This part enlists detailed requirements on general and client-side data protection and also on sensitive data protection. ● </a:t>
            </a:r>
          </a:p>
          <a:p>
            <a:r>
              <a:rPr lang="en-US" b="1" dirty="0">
                <a:solidFill>
                  <a:srgbClr val="92D050"/>
                </a:solidFill>
              </a:rPr>
              <a:t>Communication Security</a:t>
            </a:r>
            <a:r>
              <a:rPr lang="en-US" b="0" i="0" dirty="0">
                <a:effectLst/>
              </a:rPr>
              <a:t>: This checklist for security audit highlights verification requirements like the use of trusted TLS certificates, authentication of server communications, and so on.</a:t>
            </a:r>
            <a:br>
              <a:rPr lang="en-US" dirty="0"/>
            </a:br>
            <a:endParaRPr lang="en-IN" dirty="0"/>
          </a:p>
        </p:txBody>
      </p:sp>
    </p:spTree>
    <p:extLst>
      <p:ext uri="{BB962C8B-B14F-4D97-AF65-F5344CB8AC3E}">
        <p14:creationId xmlns:p14="http://schemas.microsoft.com/office/powerpoint/2010/main" val="11324189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2DFCD-244F-4E61-BB97-FCE2E3F7C9B4}"/>
              </a:ext>
            </a:extLst>
          </p:cNvPr>
          <p:cNvSpPr>
            <a:spLocks noGrp="1"/>
          </p:cNvSpPr>
          <p:nvPr>
            <p:ph type="title"/>
          </p:nvPr>
        </p:nvSpPr>
        <p:spPr/>
        <p:txBody>
          <a:bodyPr/>
          <a:lstStyle/>
          <a:p>
            <a:r>
              <a:rPr lang="en-US" b="0" i="0" dirty="0">
                <a:solidFill>
                  <a:schemeClr val="tx1"/>
                </a:solidFill>
                <a:effectLst/>
              </a:rPr>
              <a:t>OWASP ASVS Checklist for Security Audit</a:t>
            </a:r>
            <a:endParaRPr lang="en-IN" dirty="0"/>
          </a:p>
        </p:txBody>
      </p:sp>
      <p:sp>
        <p:nvSpPr>
          <p:cNvPr id="3" name="Content Placeholder 2">
            <a:extLst>
              <a:ext uri="{FF2B5EF4-FFF2-40B4-BE49-F238E27FC236}">
                <a16:creationId xmlns:a16="http://schemas.microsoft.com/office/drawing/2014/main" id="{38063CE7-E826-4EFC-8F0A-2567D7D5479A}"/>
              </a:ext>
            </a:extLst>
          </p:cNvPr>
          <p:cNvSpPr>
            <a:spLocks noGrp="1"/>
          </p:cNvSpPr>
          <p:nvPr>
            <p:ph idx="1"/>
          </p:nvPr>
        </p:nvSpPr>
        <p:spPr/>
        <p:txBody>
          <a:bodyPr>
            <a:noAutofit/>
          </a:bodyPr>
          <a:lstStyle/>
          <a:p>
            <a:r>
              <a:rPr lang="en-US" sz="1700" b="1" dirty="0">
                <a:solidFill>
                  <a:srgbClr val="92D050"/>
                </a:solidFill>
              </a:rPr>
              <a:t>Malicious Code: </a:t>
            </a:r>
            <a:r>
              <a:rPr lang="en-US" sz="1600" b="0" i="0" dirty="0">
                <a:effectLst/>
              </a:rPr>
              <a:t>This section stresses on verifying the use of code analysis tools, managing permissions, malicious code search, and verifying deployed application integrity controls. ● </a:t>
            </a:r>
          </a:p>
          <a:p>
            <a:r>
              <a:rPr lang="en-US" sz="1700" b="1" dirty="0">
                <a:solidFill>
                  <a:srgbClr val="92D050"/>
                </a:solidFill>
              </a:rPr>
              <a:t>Business Logic</a:t>
            </a:r>
            <a:r>
              <a:rPr lang="en-US" sz="1600" b="0" i="0" dirty="0">
                <a:effectLst/>
              </a:rPr>
              <a:t>: All the verification requirements related to the application’s business logic are enlisted in this section. ● </a:t>
            </a:r>
          </a:p>
          <a:p>
            <a:r>
              <a:rPr lang="en-US" sz="1700" b="1" dirty="0">
                <a:solidFill>
                  <a:srgbClr val="92D050"/>
                </a:solidFill>
              </a:rPr>
              <a:t>Files and Resources</a:t>
            </a:r>
            <a:r>
              <a:rPr lang="en-US" sz="1600" b="0" i="0" dirty="0">
                <a:effectLst/>
              </a:rPr>
              <a:t>: All the file related security requirements including upload, integrity, execution, storage, download, and SSRF protection requirements are enlisted here. ● </a:t>
            </a:r>
          </a:p>
          <a:p>
            <a:r>
              <a:rPr lang="en-US" sz="1700" b="1" dirty="0">
                <a:solidFill>
                  <a:srgbClr val="92D050"/>
                </a:solidFill>
              </a:rPr>
              <a:t>Web Service</a:t>
            </a:r>
            <a:r>
              <a:rPr lang="en-US" sz="1600" b="0" i="0" dirty="0">
                <a:effectLst/>
              </a:rPr>
              <a:t>: Security requirements like generic web service, RESTful web service, SOAP web service, and </a:t>
            </a:r>
            <a:r>
              <a:rPr lang="en-US" sz="1600" b="0" i="0" dirty="0" err="1">
                <a:effectLst/>
              </a:rPr>
              <a:t>GraphQL</a:t>
            </a:r>
            <a:r>
              <a:rPr lang="en-US" sz="1600" b="0" i="0" dirty="0">
                <a:effectLst/>
              </a:rPr>
              <a:t> based verification requirements are covered in this section.   ● </a:t>
            </a:r>
          </a:p>
          <a:p>
            <a:r>
              <a:rPr lang="en-US" sz="1700" b="1" dirty="0">
                <a:solidFill>
                  <a:srgbClr val="92D050"/>
                </a:solidFill>
              </a:rPr>
              <a:t>Configuration</a:t>
            </a:r>
            <a:r>
              <a:rPr lang="en-US" sz="1600" b="0" i="0" dirty="0">
                <a:effectLst/>
              </a:rPr>
              <a:t>: This section of the checklist on configuration covers the build, dependency, unintended security disclosure, and HTTP security headers related requirements.</a:t>
            </a:r>
            <a:br>
              <a:rPr lang="en-US" sz="1600" dirty="0"/>
            </a:br>
            <a:endParaRPr lang="en-IN" sz="1600" dirty="0"/>
          </a:p>
        </p:txBody>
      </p:sp>
    </p:spTree>
    <p:extLst>
      <p:ext uri="{BB962C8B-B14F-4D97-AF65-F5344CB8AC3E}">
        <p14:creationId xmlns:p14="http://schemas.microsoft.com/office/powerpoint/2010/main" val="3962862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4C0EB-7431-45E0-849E-8122DAAAE717}"/>
              </a:ext>
            </a:extLst>
          </p:cNvPr>
          <p:cNvSpPr>
            <a:spLocks noGrp="1"/>
          </p:cNvSpPr>
          <p:nvPr>
            <p:ph type="title"/>
          </p:nvPr>
        </p:nvSpPr>
        <p:spPr/>
        <p:txBody>
          <a:bodyPr/>
          <a:lstStyle/>
          <a:p>
            <a:r>
              <a:rPr lang="en-US" dirty="0"/>
              <a:t>OWASP ASVS - </a:t>
            </a:r>
            <a:r>
              <a:rPr lang="en-IN" dirty="0"/>
              <a:t>Application Security Verification Standard 4.0.3</a:t>
            </a:r>
          </a:p>
        </p:txBody>
      </p:sp>
      <p:sp>
        <p:nvSpPr>
          <p:cNvPr id="3" name="Content Placeholder 2">
            <a:extLst>
              <a:ext uri="{FF2B5EF4-FFF2-40B4-BE49-F238E27FC236}">
                <a16:creationId xmlns:a16="http://schemas.microsoft.com/office/drawing/2014/main" id="{9D03119D-157A-4728-91F6-D0B21C7307AC}"/>
              </a:ext>
            </a:extLst>
          </p:cNvPr>
          <p:cNvSpPr>
            <a:spLocks noGrp="1"/>
          </p:cNvSpPr>
          <p:nvPr>
            <p:ph idx="1"/>
          </p:nvPr>
        </p:nvSpPr>
        <p:spPr/>
        <p:txBody>
          <a:bodyPr>
            <a:normAutofit fontScale="92500" lnSpcReduction="10000"/>
          </a:bodyPr>
          <a:lstStyle/>
          <a:p>
            <a:r>
              <a:rPr lang="en-US" dirty="0"/>
              <a:t>It is latest standard defined by OWASP on top of OWASP Top 10</a:t>
            </a:r>
          </a:p>
          <a:p>
            <a:r>
              <a:rPr lang="en-US" dirty="0"/>
              <a:t>ASVS is </a:t>
            </a:r>
            <a:r>
              <a:rPr lang="en-US" u="sng" dirty="0"/>
              <a:t>aligned with NIST </a:t>
            </a:r>
            <a:r>
              <a:rPr lang="en-US" dirty="0"/>
              <a:t>for authentication and Session management</a:t>
            </a:r>
          </a:p>
          <a:p>
            <a:r>
              <a:rPr lang="en-US" dirty="0"/>
              <a:t>Help organizations develop and maintain </a:t>
            </a:r>
            <a:r>
              <a:rPr lang="en-US" u="sng" dirty="0"/>
              <a:t>secure applications</a:t>
            </a:r>
            <a:r>
              <a:rPr lang="en-US" dirty="0"/>
              <a:t>. </a:t>
            </a:r>
          </a:p>
          <a:p>
            <a:r>
              <a:rPr lang="en-US" dirty="0"/>
              <a:t>Allow security service vendors, security tools vendors, and consumers to align their requirements and offerings. </a:t>
            </a:r>
          </a:p>
          <a:p>
            <a:r>
              <a:rPr lang="en-US" dirty="0"/>
              <a:t>ASVS has 3 levels –</a:t>
            </a:r>
          </a:p>
          <a:p>
            <a:pPr lvl="1"/>
            <a:r>
              <a:rPr lang="en-US" dirty="0"/>
              <a:t>ASVS Level 1 is for </a:t>
            </a:r>
            <a:r>
              <a:rPr lang="en-US" u="sng" dirty="0"/>
              <a:t>low assurance levels</a:t>
            </a:r>
            <a:r>
              <a:rPr lang="en-US" dirty="0"/>
              <a:t>, and is completely penetration testable</a:t>
            </a:r>
          </a:p>
          <a:p>
            <a:pPr lvl="1"/>
            <a:r>
              <a:rPr lang="en-US" dirty="0"/>
              <a:t>ASVS Level 2 is for applications that contain </a:t>
            </a:r>
            <a:r>
              <a:rPr lang="en-US" u="sng" dirty="0"/>
              <a:t>sensitive data</a:t>
            </a:r>
            <a:r>
              <a:rPr lang="en-US" dirty="0"/>
              <a:t>, which requires protection  </a:t>
            </a:r>
          </a:p>
          <a:p>
            <a:pPr lvl="1"/>
            <a:r>
              <a:rPr lang="en-US" dirty="0"/>
              <a:t>ASVS Level 3 is for the most </a:t>
            </a:r>
            <a:r>
              <a:rPr lang="en-US" u="sng" dirty="0"/>
              <a:t>critical applications </a:t>
            </a:r>
            <a:r>
              <a:rPr lang="en-US" dirty="0"/>
              <a:t>- applications that perform high value transactions, contain sensitive medical data, or any application that requires the highest level of trust.</a:t>
            </a:r>
            <a:endParaRPr lang="en-IN" dirty="0"/>
          </a:p>
        </p:txBody>
      </p:sp>
    </p:spTree>
    <p:extLst>
      <p:ext uri="{BB962C8B-B14F-4D97-AF65-F5344CB8AC3E}">
        <p14:creationId xmlns:p14="http://schemas.microsoft.com/office/powerpoint/2010/main" val="30917719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0BFFE0-5B90-400F-B6C1-0452B1F30DC2}"/>
              </a:ext>
            </a:extLst>
          </p:cNvPr>
          <p:cNvSpPr>
            <a:spLocks noGrp="1"/>
          </p:cNvSpPr>
          <p:nvPr>
            <p:ph type="title"/>
          </p:nvPr>
        </p:nvSpPr>
        <p:spPr/>
        <p:txBody>
          <a:bodyPr/>
          <a:lstStyle/>
          <a:p>
            <a:r>
              <a:rPr lang="en-US" dirty="0"/>
              <a:t>ASVS Checklist</a:t>
            </a:r>
            <a:endParaRPr lang="en-IN" dirty="0"/>
          </a:p>
        </p:txBody>
      </p:sp>
      <p:sp>
        <p:nvSpPr>
          <p:cNvPr id="7" name="Content Placeholder 6">
            <a:extLst>
              <a:ext uri="{FF2B5EF4-FFF2-40B4-BE49-F238E27FC236}">
                <a16:creationId xmlns:a16="http://schemas.microsoft.com/office/drawing/2014/main" id="{AFE9DA35-1E94-49C4-86EF-2E9D1256BAF2}"/>
              </a:ext>
            </a:extLst>
          </p:cNvPr>
          <p:cNvSpPr>
            <a:spLocks noGrp="1"/>
          </p:cNvSpPr>
          <p:nvPr>
            <p:ph idx="1"/>
          </p:nvPr>
        </p:nvSpPr>
        <p:spPr/>
        <p:txBody>
          <a:bodyPr/>
          <a:lstStyle/>
          <a:p>
            <a:r>
              <a:rPr lang="en-IN" dirty="0">
                <a:hlinkClick r:id="rId3"/>
              </a:rPr>
              <a:t>https://github.com/shenril/owasp-asvs-checklist</a:t>
            </a:r>
            <a:endParaRPr lang="en-IN" dirty="0"/>
          </a:p>
          <a:p>
            <a:endParaRPr lang="en-IN" dirty="0"/>
          </a:p>
          <a:p>
            <a:endParaRPr lang="en-IN" dirty="0">
              <a:hlinkClick r:id="rId4"/>
            </a:endParaRPr>
          </a:p>
          <a:p>
            <a:endParaRPr lang="en-IN" dirty="0">
              <a:hlinkClick r:id="rId4"/>
            </a:endParaRPr>
          </a:p>
          <a:p>
            <a:r>
              <a:rPr lang="en-IN" dirty="0">
                <a:hlinkClick r:id="rId4"/>
              </a:rPr>
              <a:t>https://owasp.org/www-pdf-archive/OWASP_Application_Security_Verification_Standard_4.0-en.pdf</a:t>
            </a:r>
            <a:endParaRPr lang="en-IN" dirty="0"/>
          </a:p>
          <a:p>
            <a:endParaRPr lang="en-IN" dirty="0"/>
          </a:p>
        </p:txBody>
      </p:sp>
      <p:graphicFrame>
        <p:nvGraphicFramePr>
          <p:cNvPr id="11" name="Object 10">
            <a:extLst>
              <a:ext uri="{FF2B5EF4-FFF2-40B4-BE49-F238E27FC236}">
                <a16:creationId xmlns:a16="http://schemas.microsoft.com/office/drawing/2014/main" id="{BF210AFB-F39E-4FBC-BD98-889F9AABD60B}"/>
              </a:ext>
            </a:extLst>
          </p:cNvPr>
          <p:cNvGraphicFramePr>
            <a:graphicFrameLocks noChangeAspect="1"/>
          </p:cNvGraphicFramePr>
          <p:nvPr>
            <p:extLst>
              <p:ext uri="{D42A27DB-BD31-4B8C-83A1-F6EECF244321}">
                <p14:modId xmlns:p14="http://schemas.microsoft.com/office/powerpoint/2010/main" val="3445026305"/>
              </p:ext>
            </p:extLst>
          </p:nvPr>
        </p:nvGraphicFramePr>
        <p:xfrm>
          <a:off x="497819" y="5151348"/>
          <a:ext cx="7706746" cy="1008000"/>
        </p:xfrm>
        <a:graphic>
          <a:graphicData uri="http://schemas.openxmlformats.org/presentationml/2006/ole">
            <mc:AlternateContent xmlns:mc="http://schemas.openxmlformats.org/markup-compatibility/2006">
              <mc:Choice xmlns:v="urn:schemas-microsoft-com:vml" Requires="v">
                <p:oleObj spid="_x0000_s1217" name="Packager Shell Object" showAsIcon="1" r:id="rId5" imgW="3346920" imgH="437760" progId="Package">
                  <p:embed/>
                </p:oleObj>
              </mc:Choice>
              <mc:Fallback>
                <p:oleObj name="Packager Shell Object" showAsIcon="1" r:id="rId5" imgW="3346920" imgH="437760" progId="Package">
                  <p:embed/>
                  <p:pic>
                    <p:nvPicPr>
                      <p:cNvPr id="0" name=""/>
                      <p:cNvPicPr/>
                      <p:nvPr/>
                    </p:nvPicPr>
                    <p:blipFill>
                      <a:blip r:embed="rId6"/>
                      <a:stretch>
                        <a:fillRect/>
                      </a:stretch>
                    </p:blipFill>
                    <p:spPr>
                      <a:xfrm>
                        <a:off x="497819" y="5151348"/>
                        <a:ext cx="7706746" cy="1008000"/>
                      </a:xfrm>
                      <a:prstGeom prst="rect">
                        <a:avLst/>
                      </a:prstGeom>
                    </p:spPr>
                  </p:pic>
                </p:oleObj>
              </mc:Fallback>
            </mc:AlternateContent>
          </a:graphicData>
        </a:graphic>
      </p:graphicFrame>
      <p:graphicFrame>
        <p:nvGraphicFramePr>
          <p:cNvPr id="13" name="Object 12">
            <a:extLst>
              <a:ext uri="{FF2B5EF4-FFF2-40B4-BE49-F238E27FC236}">
                <a16:creationId xmlns:a16="http://schemas.microsoft.com/office/drawing/2014/main" id="{2E8ECA71-BF17-4CA9-AD9A-E10EA1CA32AF}"/>
              </a:ext>
            </a:extLst>
          </p:cNvPr>
          <p:cNvGraphicFramePr>
            <a:graphicFrameLocks noChangeAspect="1"/>
          </p:cNvGraphicFramePr>
          <p:nvPr>
            <p:extLst>
              <p:ext uri="{D42A27DB-BD31-4B8C-83A1-F6EECF244321}">
                <p14:modId xmlns:p14="http://schemas.microsoft.com/office/powerpoint/2010/main" val="1369459868"/>
              </p:ext>
            </p:extLst>
          </p:nvPr>
        </p:nvGraphicFramePr>
        <p:xfrm>
          <a:off x="2809637" y="2694734"/>
          <a:ext cx="1692000" cy="1427624"/>
        </p:xfrm>
        <a:graphic>
          <a:graphicData uri="http://schemas.openxmlformats.org/presentationml/2006/ole">
            <mc:AlternateContent xmlns:mc="http://schemas.openxmlformats.org/markup-compatibility/2006">
              <mc:Choice xmlns:v="urn:schemas-microsoft-com:vml" Requires="v">
                <p:oleObj spid="_x0000_s1218" name="Worksheet" showAsIcon="1" r:id="rId7" imgW="914570" imgH="771690" progId="Excel.Sheet.12">
                  <p:embed/>
                </p:oleObj>
              </mc:Choice>
              <mc:Fallback>
                <p:oleObj name="Worksheet" showAsIcon="1" r:id="rId7" imgW="914570" imgH="771690" progId="Excel.Sheet.12">
                  <p:embed/>
                  <p:pic>
                    <p:nvPicPr>
                      <p:cNvPr id="0" name=""/>
                      <p:cNvPicPr/>
                      <p:nvPr/>
                    </p:nvPicPr>
                    <p:blipFill>
                      <a:blip r:embed="rId8"/>
                      <a:stretch>
                        <a:fillRect/>
                      </a:stretch>
                    </p:blipFill>
                    <p:spPr>
                      <a:xfrm>
                        <a:off x="2809637" y="2694734"/>
                        <a:ext cx="1692000" cy="1427624"/>
                      </a:xfrm>
                      <a:prstGeom prst="rect">
                        <a:avLst/>
                      </a:prstGeom>
                    </p:spPr>
                  </p:pic>
                </p:oleObj>
              </mc:Fallback>
            </mc:AlternateContent>
          </a:graphicData>
        </a:graphic>
      </p:graphicFrame>
    </p:spTree>
    <p:extLst>
      <p:ext uri="{BB962C8B-B14F-4D97-AF65-F5344CB8AC3E}">
        <p14:creationId xmlns:p14="http://schemas.microsoft.com/office/powerpoint/2010/main" val="6246270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705EB0-1028-4A98-9E3A-B373FCE633C5}"/>
              </a:ext>
            </a:extLst>
          </p:cNvPr>
          <p:cNvSpPr>
            <a:spLocks noGrp="1"/>
          </p:cNvSpPr>
          <p:nvPr>
            <p:ph type="title"/>
          </p:nvPr>
        </p:nvSpPr>
        <p:spPr/>
        <p:txBody>
          <a:bodyPr/>
          <a:lstStyle/>
          <a:p>
            <a:r>
              <a:rPr lang="en-US" dirty="0"/>
              <a:t>Recommendations for OWASP Top 10 and ASVS</a:t>
            </a:r>
            <a:endParaRPr lang="en-IN" dirty="0"/>
          </a:p>
        </p:txBody>
      </p:sp>
      <p:pic>
        <p:nvPicPr>
          <p:cNvPr id="5" name="Content Placeholder 4">
            <a:extLst>
              <a:ext uri="{FF2B5EF4-FFF2-40B4-BE49-F238E27FC236}">
                <a16:creationId xmlns:a16="http://schemas.microsoft.com/office/drawing/2014/main" id="{79AE83A5-876E-418C-A0B1-5B13E2F310E1}"/>
              </a:ext>
            </a:extLst>
          </p:cNvPr>
          <p:cNvPicPr>
            <a:picLocks noGrp="1" noChangeAspect="1"/>
          </p:cNvPicPr>
          <p:nvPr>
            <p:ph idx="1"/>
          </p:nvPr>
        </p:nvPicPr>
        <p:blipFill>
          <a:blip r:embed="rId2"/>
          <a:stretch>
            <a:fillRect/>
          </a:stretch>
        </p:blipFill>
        <p:spPr>
          <a:xfrm>
            <a:off x="2404997" y="1853249"/>
            <a:ext cx="5596521" cy="4823124"/>
          </a:xfrm>
        </p:spPr>
      </p:pic>
    </p:spTree>
    <p:extLst>
      <p:ext uri="{BB962C8B-B14F-4D97-AF65-F5344CB8AC3E}">
        <p14:creationId xmlns:p14="http://schemas.microsoft.com/office/powerpoint/2010/main" val="19913943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BBF81-CD10-429C-9545-AFB83F8698FA}"/>
              </a:ext>
            </a:extLst>
          </p:cNvPr>
          <p:cNvSpPr>
            <a:spLocks noGrp="1"/>
          </p:cNvSpPr>
          <p:nvPr>
            <p:ph type="title"/>
          </p:nvPr>
        </p:nvSpPr>
        <p:spPr/>
        <p:txBody>
          <a:bodyPr/>
          <a:lstStyle/>
          <a:p>
            <a:r>
              <a:rPr lang="en-US" dirty="0"/>
              <a:t>Basic Difference…</a:t>
            </a:r>
            <a:endParaRPr lang="en-IN" dirty="0"/>
          </a:p>
        </p:txBody>
      </p:sp>
      <p:graphicFrame>
        <p:nvGraphicFramePr>
          <p:cNvPr id="8" name="Table 8">
            <a:extLst>
              <a:ext uri="{FF2B5EF4-FFF2-40B4-BE49-F238E27FC236}">
                <a16:creationId xmlns:a16="http://schemas.microsoft.com/office/drawing/2014/main" id="{304C54AB-A5A4-4817-B628-A8F48B2A3A57}"/>
              </a:ext>
            </a:extLst>
          </p:cNvPr>
          <p:cNvGraphicFramePr>
            <a:graphicFrameLocks noGrp="1"/>
          </p:cNvGraphicFramePr>
          <p:nvPr>
            <p:ph idx="1"/>
            <p:extLst>
              <p:ext uri="{D42A27DB-BD31-4B8C-83A1-F6EECF244321}">
                <p14:modId xmlns:p14="http://schemas.microsoft.com/office/powerpoint/2010/main" val="1074722755"/>
              </p:ext>
            </p:extLst>
          </p:nvPr>
        </p:nvGraphicFramePr>
        <p:xfrm>
          <a:off x="646110" y="1541780"/>
          <a:ext cx="9116076" cy="3688822"/>
        </p:xfrm>
        <a:graphic>
          <a:graphicData uri="http://schemas.openxmlformats.org/drawingml/2006/table">
            <a:tbl>
              <a:tblPr firstRow="1" bandRow="1">
                <a:tableStyleId>{5C22544A-7EE6-4342-B048-85BDC9FD1C3A}</a:tableStyleId>
              </a:tblPr>
              <a:tblGrid>
                <a:gridCol w="4558038">
                  <a:extLst>
                    <a:ext uri="{9D8B030D-6E8A-4147-A177-3AD203B41FA5}">
                      <a16:colId xmlns:a16="http://schemas.microsoft.com/office/drawing/2014/main" val="2582841476"/>
                    </a:ext>
                  </a:extLst>
                </a:gridCol>
                <a:gridCol w="4558038">
                  <a:extLst>
                    <a:ext uri="{9D8B030D-6E8A-4147-A177-3AD203B41FA5}">
                      <a16:colId xmlns:a16="http://schemas.microsoft.com/office/drawing/2014/main" val="114059470"/>
                    </a:ext>
                  </a:extLst>
                </a:gridCol>
              </a:tblGrid>
              <a:tr h="353396">
                <a:tc>
                  <a:txBody>
                    <a:bodyPr/>
                    <a:lstStyle/>
                    <a:p>
                      <a:r>
                        <a:rPr lang="en-US" dirty="0"/>
                        <a:t>Web App</a:t>
                      </a:r>
                      <a:endParaRPr lang="en-IN" dirty="0"/>
                    </a:p>
                  </a:txBody>
                  <a:tcPr/>
                </a:tc>
                <a:tc>
                  <a:txBody>
                    <a:bodyPr/>
                    <a:lstStyle/>
                    <a:p>
                      <a:r>
                        <a:rPr lang="en-US" dirty="0"/>
                        <a:t>Mobile App</a:t>
                      </a:r>
                      <a:endParaRPr lang="en-IN" dirty="0"/>
                    </a:p>
                  </a:txBody>
                  <a:tcPr/>
                </a:tc>
                <a:extLst>
                  <a:ext uri="{0D108BD9-81ED-4DB2-BD59-A6C34878D82A}">
                    <a16:rowId xmlns:a16="http://schemas.microsoft.com/office/drawing/2014/main" val="1202205231"/>
                  </a:ext>
                </a:extLst>
              </a:tr>
              <a:tr h="609971">
                <a:tc>
                  <a:txBody>
                    <a:bodyPr/>
                    <a:lstStyle/>
                    <a:p>
                      <a:r>
                        <a:rPr lang="en-US" dirty="0"/>
                        <a:t>Built using HTML, CSS, JS</a:t>
                      </a:r>
                      <a:endParaRPr lang="en-IN" dirty="0"/>
                    </a:p>
                  </a:txBody>
                  <a:tcPr/>
                </a:tc>
                <a:tc>
                  <a:txBody>
                    <a:bodyPr/>
                    <a:lstStyle/>
                    <a:p>
                      <a:r>
                        <a:rPr lang="en-US" dirty="0"/>
                        <a:t>Built using specific programming language</a:t>
                      </a:r>
                      <a:endParaRPr lang="en-IN" dirty="0"/>
                    </a:p>
                  </a:txBody>
                  <a:tcPr/>
                </a:tc>
                <a:extLst>
                  <a:ext uri="{0D108BD9-81ED-4DB2-BD59-A6C34878D82A}">
                    <a16:rowId xmlns:a16="http://schemas.microsoft.com/office/drawing/2014/main" val="1404655078"/>
                  </a:ext>
                </a:extLst>
              </a:tr>
              <a:tr h="353396">
                <a:tc>
                  <a:txBody>
                    <a:bodyPr/>
                    <a:lstStyle/>
                    <a:p>
                      <a:r>
                        <a:rPr lang="en-US" dirty="0"/>
                        <a:t>Loaded from Browser</a:t>
                      </a:r>
                      <a:endParaRPr lang="en-IN" dirty="0"/>
                    </a:p>
                  </a:txBody>
                  <a:tcPr/>
                </a:tc>
                <a:tc>
                  <a:txBody>
                    <a:bodyPr/>
                    <a:lstStyle/>
                    <a:p>
                      <a:r>
                        <a:rPr lang="en-US" dirty="0"/>
                        <a:t>Run on specific platform</a:t>
                      </a:r>
                      <a:endParaRPr lang="en-IN" dirty="0"/>
                    </a:p>
                  </a:txBody>
                  <a:tcPr/>
                </a:tc>
                <a:extLst>
                  <a:ext uri="{0D108BD9-81ED-4DB2-BD59-A6C34878D82A}">
                    <a16:rowId xmlns:a16="http://schemas.microsoft.com/office/drawing/2014/main" val="2131561011"/>
                  </a:ext>
                </a:extLst>
              </a:tr>
              <a:tr h="609971">
                <a:tc>
                  <a:txBody>
                    <a:bodyPr/>
                    <a:lstStyle/>
                    <a:p>
                      <a:r>
                        <a:rPr lang="en-US" dirty="0"/>
                        <a:t>Easy to Build and maintain</a:t>
                      </a:r>
                      <a:endParaRPr lang="en-IN" dirty="0"/>
                    </a:p>
                  </a:txBody>
                  <a:tcPr/>
                </a:tc>
                <a:tc>
                  <a:txBody>
                    <a:bodyPr/>
                    <a:lstStyle/>
                    <a:p>
                      <a:r>
                        <a:rPr lang="en-US" dirty="0"/>
                        <a:t>Complex to build </a:t>
                      </a:r>
                      <a:endParaRPr lang="en-IN" dirty="0"/>
                    </a:p>
                  </a:txBody>
                  <a:tcPr/>
                </a:tc>
                <a:extLst>
                  <a:ext uri="{0D108BD9-81ED-4DB2-BD59-A6C34878D82A}">
                    <a16:rowId xmlns:a16="http://schemas.microsoft.com/office/drawing/2014/main" val="3027957275"/>
                  </a:ext>
                </a:extLst>
              </a:tr>
              <a:tr h="353396">
                <a:tc>
                  <a:txBody>
                    <a:bodyPr/>
                    <a:lstStyle/>
                    <a:p>
                      <a:r>
                        <a:rPr lang="en-US" dirty="0"/>
                        <a:t>Cheaper</a:t>
                      </a:r>
                      <a:endParaRPr lang="en-IN" dirty="0"/>
                    </a:p>
                  </a:txBody>
                  <a:tcPr/>
                </a:tc>
                <a:tc>
                  <a:txBody>
                    <a:bodyPr/>
                    <a:lstStyle/>
                    <a:p>
                      <a:r>
                        <a:rPr lang="en-US" dirty="0"/>
                        <a:t>Expensive</a:t>
                      </a:r>
                      <a:endParaRPr lang="en-IN" dirty="0"/>
                    </a:p>
                  </a:txBody>
                  <a:tcPr/>
                </a:tc>
                <a:extLst>
                  <a:ext uri="{0D108BD9-81ED-4DB2-BD59-A6C34878D82A}">
                    <a16:rowId xmlns:a16="http://schemas.microsoft.com/office/drawing/2014/main" val="1779287518"/>
                  </a:ext>
                </a:extLst>
              </a:tr>
              <a:tr h="609971">
                <a:tc>
                  <a:txBody>
                    <a:bodyPr/>
                    <a:lstStyle/>
                    <a:p>
                      <a:r>
                        <a:rPr lang="en-US" dirty="0"/>
                        <a:t>Single app for all platforms</a:t>
                      </a:r>
                      <a:endParaRPr lang="en-IN" dirty="0"/>
                    </a:p>
                  </a:txBody>
                  <a:tcPr/>
                </a:tc>
                <a:tc>
                  <a:txBody>
                    <a:bodyPr/>
                    <a:lstStyle/>
                    <a:p>
                      <a:r>
                        <a:rPr lang="en-US" dirty="0"/>
                        <a:t>Specific app for each OS</a:t>
                      </a:r>
                      <a:endParaRPr lang="en-IN" dirty="0"/>
                    </a:p>
                  </a:txBody>
                  <a:tcPr/>
                </a:tc>
                <a:extLst>
                  <a:ext uri="{0D108BD9-81ED-4DB2-BD59-A6C34878D82A}">
                    <a16:rowId xmlns:a16="http://schemas.microsoft.com/office/drawing/2014/main" val="3931008083"/>
                  </a:ext>
                </a:extLst>
              </a:tr>
              <a:tr h="353396">
                <a:tc>
                  <a:txBody>
                    <a:bodyPr/>
                    <a:lstStyle/>
                    <a:p>
                      <a:r>
                        <a:rPr lang="en-US" dirty="0"/>
                        <a:t>Slower</a:t>
                      </a:r>
                      <a:endParaRPr lang="en-IN" dirty="0"/>
                    </a:p>
                  </a:txBody>
                  <a:tcPr/>
                </a:tc>
                <a:tc>
                  <a:txBody>
                    <a:bodyPr/>
                    <a:lstStyle/>
                    <a:p>
                      <a:r>
                        <a:rPr lang="en-US" dirty="0"/>
                        <a:t>1.5 times faster</a:t>
                      </a:r>
                      <a:endParaRPr lang="en-IN" dirty="0"/>
                    </a:p>
                  </a:txBody>
                  <a:tcPr/>
                </a:tc>
                <a:extLst>
                  <a:ext uri="{0D108BD9-81ED-4DB2-BD59-A6C34878D82A}">
                    <a16:rowId xmlns:a16="http://schemas.microsoft.com/office/drawing/2014/main" val="2561686785"/>
                  </a:ext>
                </a:extLst>
              </a:tr>
              <a:tr h="353396">
                <a:tc>
                  <a:txBody>
                    <a:bodyPr/>
                    <a:lstStyle/>
                    <a:p>
                      <a:r>
                        <a:rPr lang="en-US" dirty="0"/>
                        <a:t>Less Secure</a:t>
                      </a:r>
                      <a:endParaRPr lang="en-IN" dirty="0"/>
                    </a:p>
                  </a:txBody>
                  <a:tcPr/>
                </a:tc>
                <a:tc>
                  <a:txBody>
                    <a:bodyPr/>
                    <a:lstStyle/>
                    <a:p>
                      <a:r>
                        <a:rPr lang="en-US" dirty="0"/>
                        <a:t>More Secure</a:t>
                      </a:r>
                      <a:endParaRPr lang="en-IN" dirty="0"/>
                    </a:p>
                  </a:txBody>
                  <a:tcPr/>
                </a:tc>
                <a:extLst>
                  <a:ext uri="{0D108BD9-81ED-4DB2-BD59-A6C34878D82A}">
                    <a16:rowId xmlns:a16="http://schemas.microsoft.com/office/drawing/2014/main" val="1008432275"/>
                  </a:ext>
                </a:extLst>
              </a:tr>
            </a:tbl>
          </a:graphicData>
        </a:graphic>
      </p:graphicFrame>
    </p:spTree>
    <p:extLst>
      <p:ext uri="{BB962C8B-B14F-4D97-AF65-F5344CB8AC3E}">
        <p14:creationId xmlns:p14="http://schemas.microsoft.com/office/powerpoint/2010/main" val="20156534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286E9-373B-4607-BBE0-B97CEF5D9697}"/>
              </a:ext>
            </a:extLst>
          </p:cNvPr>
          <p:cNvSpPr>
            <a:spLocks noGrp="1"/>
          </p:cNvSpPr>
          <p:nvPr>
            <p:ph type="title"/>
          </p:nvPr>
        </p:nvSpPr>
        <p:spPr/>
        <p:txBody>
          <a:bodyPr/>
          <a:lstStyle/>
          <a:p>
            <a:r>
              <a:rPr lang="en-US" dirty="0"/>
              <a:t>Mobile Security Challenges</a:t>
            </a:r>
            <a:endParaRPr lang="en-IN" dirty="0"/>
          </a:p>
        </p:txBody>
      </p:sp>
      <p:pic>
        <p:nvPicPr>
          <p:cNvPr id="9" name="Content Placeholder 8">
            <a:extLst>
              <a:ext uri="{FF2B5EF4-FFF2-40B4-BE49-F238E27FC236}">
                <a16:creationId xmlns:a16="http://schemas.microsoft.com/office/drawing/2014/main" id="{00C499C9-FB41-4224-9149-A9EAD94A59E9}"/>
              </a:ext>
            </a:extLst>
          </p:cNvPr>
          <p:cNvPicPr>
            <a:picLocks noGrp="1" noChangeAspect="1"/>
          </p:cNvPicPr>
          <p:nvPr>
            <p:ph idx="1"/>
          </p:nvPr>
        </p:nvPicPr>
        <p:blipFill>
          <a:blip r:embed="rId2"/>
          <a:stretch>
            <a:fillRect/>
          </a:stretch>
        </p:blipFill>
        <p:spPr>
          <a:xfrm>
            <a:off x="746974" y="1459754"/>
            <a:ext cx="11093595" cy="3938492"/>
          </a:xfrm>
        </p:spPr>
      </p:pic>
    </p:spTree>
    <p:extLst>
      <p:ext uri="{BB962C8B-B14F-4D97-AF65-F5344CB8AC3E}">
        <p14:creationId xmlns:p14="http://schemas.microsoft.com/office/powerpoint/2010/main" val="13233690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13F3C-C9A7-439A-A4DC-E520E714F17A}"/>
              </a:ext>
            </a:extLst>
          </p:cNvPr>
          <p:cNvSpPr>
            <a:spLocks noGrp="1"/>
          </p:cNvSpPr>
          <p:nvPr>
            <p:ph type="title"/>
          </p:nvPr>
        </p:nvSpPr>
        <p:spPr/>
        <p:txBody>
          <a:bodyPr/>
          <a:lstStyle/>
          <a:p>
            <a:r>
              <a:rPr lang="en-US" dirty="0"/>
              <a:t>OWASP Mobile Top Ten Security Risks / Vulnerabilities</a:t>
            </a:r>
            <a:endParaRPr lang="en-IN" dirty="0"/>
          </a:p>
        </p:txBody>
      </p:sp>
      <p:sp>
        <p:nvSpPr>
          <p:cNvPr id="3" name="Content Placeholder 2">
            <a:extLst>
              <a:ext uri="{FF2B5EF4-FFF2-40B4-BE49-F238E27FC236}">
                <a16:creationId xmlns:a16="http://schemas.microsoft.com/office/drawing/2014/main" id="{F5C13CBC-0BF7-4852-B17F-C7C06B1B32F1}"/>
              </a:ext>
            </a:extLst>
          </p:cNvPr>
          <p:cNvSpPr>
            <a:spLocks noGrp="1"/>
          </p:cNvSpPr>
          <p:nvPr>
            <p:ph idx="1"/>
          </p:nvPr>
        </p:nvSpPr>
        <p:spPr/>
        <p:txBody>
          <a:bodyPr>
            <a:normAutofit lnSpcReduction="10000"/>
          </a:bodyPr>
          <a:lstStyle/>
          <a:p>
            <a:r>
              <a:rPr lang="en-US" dirty="0"/>
              <a:t>Improper Platform Usage</a:t>
            </a:r>
          </a:p>
          <a:p>
            <a:r>
              <a:rPr lang="en-US" dirty="0"/>
              <a:t>Insecure Data Storage</a:t>
            </a:r>
          </a:p>
          <a:p>
            <a:r>
              <a:rPr lang="en-US" dirty="0"/>
              <a:t>Insecure Communication</a:t>
            </a:r>
          </a:p>
          <a:p>
            <a:r>
              <a:rPr lang="en-US" dirty="0"/>
              <a:t>Insecure Authentication</a:t>
            </a:r>
          </a:p>
          <a:p>
            <a:r>
              <a:rPr lang="en-US" dirty="0"/>
              <a:t>Insufficient Cryptography</a:t>
            </a:r>
          </a:p>
          <a:p>
            <a:r>
              <a:rPr lang="en-US" dirty="0"/>
              <a:t>Insecure Authorization</a:t>
            </a:r>
          </a:p>
          <a:p>
            <a:r>
              <a:rPr lang="en-US" dirty="0"/>
              <a:t>Client Code Quality</a:t>
            </a:r>
          </a:p>
          <a:p>
            <a:r>
              <a:rPr lang="en-US" dirty="0"/>
              <a:t>Code Tampering</a:t>
            </a:r>
          </a:p>
          <a:p>
            <a:r>
              <a:rPr lang="en-US" dirty="0"/>
              <a:t>Reverse Engineering</a:t>
            </a:r>
          </a:p>
          <a:p>
            <a:r>
              <a:rPr lang="en-US" dirty="0"/>
              <a:t>Extraneous functionality</a:t>
            </a:r>
            <a:endParaRPr lang="en-IN" dirty="0"/>
          </a:p>
        </p:txBody>
      </p:sp>
    </p:spTree>
    <p:extLst>
      <p:ext uri="{BB962C8B-B14F-4D97-AF65-F5344CB8AC3E}">
        <p14:creationId xmlns:p14="http://schemas.microsoft.com/office/powerpoint/2010/main" val="373139869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375B3-E6A8-4FDE-85E0-0B0EC5EF0852}"/>
              </a:ext>
            </a:extLst>
          </p:cNvPr>
          <p:cNvSpPr>
            <a:spLocks noGrp="1"/>
          </p:cNvSpPr>
          <p:nvPr>
            <p:ph type="title"/>
          </p:nvPr>
        </p:nvSpPr>
        <p:spPr>
          <a:xfrm>
            <a:off x="386367" y="452718"/>
            <a:ext cx="9878096" cy="1400530"/>
          </a:xfrm>
        </p:spPr>
        <p:txBody>
          <a:bodyPr/>
          <a:lstStyle/>
          <a:p>
            <a:r>
              <a:rPr lang="en-US" dirty="0"/>
              <a:t>MASVS - </a:t>
            </a:r>
            <a:r>
              <a:rPr lang="en-IN" dirty="0"/>
              <a:t>Mobile Application Security Verification Standard (MASVS).</a:t>
            </a:r>
          </a:p>
        </p:txBody>
      </p:sp>
      <p:sp>
        <p:nvSpPr>
          <p:cNvPr id="3" name="Content Placeholder 2">
            <a:extLst>
              <a:ext uri="{FF2B5EF4-FFF2-40B4-BE49-F238E27FC236}">
                <a16:creationId xmlns:a16="http://schemas.microsoft.com/office/drawing/2014/main" id="{31E1C233-AC2B-4D18-A424-E15F3E98BE29}"/>
              </a:ext>
            </a:extLst>
          </p:cNvPr>
          <p:cNvSpPr>
            <a:spLocks noGrp="1"/>
          </p:cNvSpPr>
          <p:nvPr>
            <p:ph idx="1"/>
          </p:nvPr>
        </p:nvSpPr>
        <p:spPr/>
        <p:txBody>
          <a:bodyPr/>
          <a:lstStyle/>
          <a:p>
            <a:r>
              <a:rPr lang="en-US" dirty="0"/>
              <a:t>Culmination of community effort and industry feedback</a:t>
            </a:r>
          </a:p>
          <a:p>
            <a:r>
              <a:rPr lang="en-US" dirty="0"/>
              <a:t>Framework of security requirements needed to design, develop and test secure mobile apps on iOS and Android</a:t>
            </a:r>
          </a:p>
          <a:p>
            <a:r>
              <a:rPr lang="en-US" dirty="0"/>
              <a:t>OWASP Mobile Project Slack channel: </a:t>
            </a:r>
            <a:r>
              <a:rPr lang="en-US" dirty="0">
                <a:hlinkClick r:id="rId2"/>
              </a:rPr>
              <a:t>https://owasp.slack.com/messages/project-mobile_omtg/details/</a:t>
            </a:r>
            <a:endParaRPr lang="en-US" dirty="0"/>
          </a:p>
          <a:p>
            <a:endParaRPr lang="en-IN" dirty="0"/>
          </a:p>
        </p:txBody>
      </p:sp>
    </p:spTree>
    <p:extLst>
      <p:ext uri="{BB962C8B-B14F-4D97-AF65-F5344CB8AC3E}">
        <p14:creationId xmlns:p14="http://schemas.microsoft.com/office/powerpoint/2010/main" val="7923279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5CDC5-86FF-427F-B730-F871A0A3A79B}"/>
              </a:ext>
            </a:extLst>
          </p:cNvPr>
          <p:cNvSpPr>
            <a:spLocks noGrp="1"/>
          </p:cNvSpPr>
          <p:nvPr>
            <p:ph type="title"/>
          </p:nvPr>
        </p:nvSpPr>
        <p:spPr/>
        <p:txBody>
          <a:bodyPr/>
          <a:lstStyle/>
          <a:p>
            <a:r>
              <a:rPr lang="en-US" dirty="0"/>
              <a:t>MASVS Objectives</a:t>
            </a:r>
            <a:endParaRPr lang="en-IN" dirty="0"/>
          </a:p>
        </p:txBody>
      </p:sp>
      <p:sp>
        <p:nvSpPr>
          <p:cNvPr id="3" name="Content Placeholder 2">
            <a:extLst>
              <a:ext uri="{FF2B5EF4-FFF2-40B4-BE49-F238E27FC236}">
                <a16:creationId xmlns:a16="http://schemas.microsoft.com/office/drawing/2014/main" id="{AB7607A0-C34B-485E-BC90-B19FE51D239A}"/>
              </a:ext>
            </a:extLst>
          </p:cNvPr>
          <p:cNvSpPr>
            <a:spLocks noGrp="1"/>
          </p:cNvSpPr>
          <p:nvPr>
            <p:ph idx="1"/>
          </p:nvPr>
        </p:nvSpPr>
        <p:spPr/>
        <p:txBody>
          <a:bodyPr/>
          <a:lstStyle/>
          <a:p>
            <a:r>
              <a:rPr lang="en-US" dirty="0"/>
              <a:t>Use as a metric</a:t>
            </a:r>
          </a:p>
          <a:p>
            <a:pPr lvl="1"/>
            <a:r>
              <a:rPr lang="en-US" dirty="0"/>
              <a:t>To provide a security standard against which existing mobile apps can be compared by developers and application owners</a:t>
            </a:r>
          </a:p>
          <a:p>
            <a:r>
              <a:rPr lang="en-US" dirty="0"/>
              <a:t>Use as guidance</a:t>
            </a:r>
          </a:p>
          <a:p>
            <a:pPr lvl="1"/>
            <a:r>
              <a:rPr lang="en-US" dirty="0"/>
              <a:t>To provide guidance during all phases of mobile app development and testing</a:t>
            </a:r>
          </a:p>
          <a:p>
            <a:r>
              <a:rPr lang="en-US" dirty="0"/>
              <a:t>Use during procurement</a:t>
            </a:r>
          </a:p>
          <a:p>
            <a:pPr lvl="1"/>
            <a:r>
              <a:rPr lang="en-US" dirty="0"/>
              <a:t>To provide a baseline for mobile app security verification.</a:t>
            </a:r>
            <a:endParaRPr lang="en-IN" dirty="0"/>
          </a:p>
        </p:txBody>
      </p:sp>
    </p:spTree>
    <p:extLst>
      <p:ext uri="{BB962C8B-B14F-4D97-AF65-F5344CB8AC3E}">
        <p14:creationId xmlns:p14="http://schemas.microsoft.com/office/powerpoint/2010/main" val="29118545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374EE-B5CD-4481-91C1-03D434E9B4B2}"/>
              </a:ext>
            </a:extLst>
          </p:cNvPr>
          <p:cNvSpPr>
            <a:spLocks noGrp="1"/>
          </p:cNvSpPr>
          <p:nvPr>
            <p:ph type="title"/>
          </p:nvPr>
        </p:nvSpPr>
        <p:spPr>
          <a:xfrm>
            <a:off x="645740" y="405422"/>
            <a:ext cx="9404723" cy="1400530"/>
          </a:xfrm>
        </p:spPr>
        <p:txBody>
          <a:bodyPr/>
          <a:lstStyle/>
          <a:p>
            <a:r>
              <a:rPr lang="en-US" dirty="0"/>
              <a:t>MASVS Levels</a:t>
            </a:r>
            <a:endParaRPr lang="en-IN" dirty="0"/>
          </a:p>
        </p:txBody>
      </p:sp>
      <p:pic>
        <p:nvPicPr>
          <p:cNvPr id="4" name="Content Placeholder 3">
            <a:extLst>
              <a:ext uri="{FF2B5EF4-FFF2-40B4-BE49-F238E27FC236}">
                <a16:creationId xmlns:a16="http://schemas.microsoft.com/office/drawing/2014/main" id="{147320CF-EB54-495C-955A-9ECDD17D3B23}"/>
              </a:ext>
            </a:extLst>
          </p:cNvPr>
          <p:cNvPicPr>
            <a:picLocks noGrp="1" noChangeAspect="1"/>
          </p:cNvPicPr>
          <p:nvPr>
            <p:ph idx="1"/>
          </p:nvPr>
        </p:nvPicPr>
        <p:blipFill>
          <a:blip r:embed="rId2"/>
          <a:stretch>
            <a:fillRect/>
          </a:stretch>
        </p:blipFill>
        <p:spPr>
          <a:xfrm>
            <a:off x="882869" y="1805952"/>
            <a:ext cx="10389476" cy="4212285"/>
          </a:xfrm>
          <a:prstGeom prst="rect">
            <a:avLst/>
          </a:prstGeom>
        </p:spPr>
      </p:pic>
    </p:spTree>
    <p:extLst>
      <p:ext uri="{BB962C8B-B14F-4D97-AF65-F5344CB8AC3E}">
        <p14:creationId xmlns:p14="http://schemas.microsoft.com/office/powerpoint/2010/main" val="30110204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DFC71-4621-49FC-9404-E22C52279742}"/>
              </a:ext>
            </a:extLst>
          </p:cNvPr>
          <p:cNvSpPr>
            <a:spLocks noGrp="1"/>
          </p:cNvSpPr>
          <p:nvPr>
            <p:ph type="title"/>
          </p:nvPr>
        </p:nvSpPr>
        <p:spPr/>
        <p:txBody>
          <a:bodyPr/>
          <a:lstStyle/>
          <a:p>
            <a:r>
              <a:rPr lang="en-US" dirty="0"/>
              <a:t>MASVS Mobile AppSec Model</a:t>
            </a:r>
            <a:endParaRPr lang="en-IN" dirty="0"/>
          </a:p>
        </p:txBody>
      </p:sp>
      <p:pic>
        <p:nvPicPr>
          <p:cNvPr id="12" name="Content Placeholder 11">
            <a:extLst>
              <a:ext uri="{FF2B5EF4-FFF2-40B4-BE49-F238E27FC236}">
                <a16:creationId xmlns:a16="http://schemas.microsoft.com/office/drawing/2014/main" id="{5224768D-4486-4A09-A2B5-FE8625954278}"/>
              </a:ext>
            </a:extLst>
          </p:cNvPr>
          <p:cNvPicPr>
            <a:picLocks noGrp="1" noChangeAspect="1"/>
          </p:cNvPicPr>
          <p:nvPr>
            <p:ph idx="1"/>
          </p:nvPr>
        </p:nvPicPr>
        <p:blipFill>
          <a:blip r:embed="rId2"/>
          <a:stretch>
            <a:fillRect/>
          </a:stretch>
        </p:blipFill>
        <p:spPr>
          <a:xfrm>
            <a:off x="1004553" y="1596765"/>
            <a:ext cx="7444611" cy="4484901"/>
          </a:xfrm>
        </p:spPr>
      </p:pic>
    </p:spTree>
    <p:extLst>
      <p:ext uri="{BB962C8B-B14F-4D97-AF65-F5344CB8AC3E}">
        <p14:creationId xmlns:p14="http://schemas.microsoft.com/office/powerpoint/2010/main" val="32917954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EAFAC-4EBD-46F9-9E8A-389F1E701C7A}"/>
              </a:ext>
            </a:extLst>
          </p:cNvPr>
          <p:cNvSpPr>
            <a:spLocks noGrp="1"/>
          </p:cNvSpPr>
          <p:nvPr>
            <p:ph type="title"/>
          </p:nvPr>
        </p:nvSpPr>
        <p:spPr/>
        <p:txBody>
          <a:bodyPr/>
          <a:lstStyle/>
          <a:p>
            <a:r>
              <a:rPr lang="en-US" dirty="0"/>
              <a:t>MASVS Mobile AppSec Model</a:t>
            </a:r>
            <a:endParaRPr lang="en-IN" dirty="0"/>
          </a:p>
        </p:txBody>
      </p:sp>
      <p:pic>
        <p:nvPicPr>
          <p:cNvPr id="5" name="Content Placeholder 4">
            <a:extLst>
              <a:ext uri="{FF2B5EF4-FFF2-40B4-BE49-F238E27FC236}">
                <a16:creationId xmlns:a16="http://schemas.microsoft.com/office/drawing/2014/main" id="{ABC4EFBC-95EE-41EE-9B9A-FA72D847A6B5}"/>
              </a:ext>
            </a:extLst>
          </p:cNvPr>
          <p:cNvPicPr>
            <a:picLocks noGrp="1" noChangeAspect="1"/>
          </p:cNvPicPr>
          <p:nvPr>
            <p:ph idx="1"/>
          </p:nvPr>
        </p:nvPicPr>
        <p:blipFill>
          <a:blip r:embed="rId2"/>
          <a:stretch>
            <a:fillRect/>
          </a:stretch>
        </p:blipFill>
        <p:spPr>
          <a:xfrm>
            <a:off x="646111" y="1853248"/>
            <a:ext cx="9123137" cy="4552033"/>
          </a:xfrm>
        </p:spPr>
      </p:pic>
    </p:spTree>
    <p:extLst>
      <p:ext uri="{BB962C8B-B14F-4D97-AF65-F5344CB8AC3E}">
        <p14:creationId xmlns:p14="http://schemas.microsoft.com/office/powerpoint/2010/main" val="710726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69741-13C2-457D-8C19-516F8BBBCC25}"/>
              </a:ext>
            </a:extLst>
          </p:cNvPr>
          <p:cNvSpPr>
            <a:spLocks noGrp="1"/>
          </p:cNvSpPr>
          <p:nvPr>
            <p:ph type="title"/>
          </p:nvPr>
        </p:nvSpPr>
        <p:spPr/>
        <p:txBody>
          <a:bodyPr/>
          <a:lstStyle/>
          <a:p>
            <a:r>
              <a:rPr lang="en-US" dirty="0"/>
              <a:t>OWASP ASVS</a:t>
            </a:r>
            <a:endParaRPr lang="en-IN" dirty="0"/>
          </a:p>
        </p:txBody>
      </p:sp>
      <p:pic>
        <p:nvPicPr>
          <p:cNvPr id="9" name="Content Placeholder 8">
            <a:extLst>
              <a:ext uri="{FF2B5EF4-FFF2-40B4-BE49-F238E27FC236}">
                <a16:creationId xmlns:a16="http://schemas.microsoft.com/office/drawing/2014/main" id="{78489877-19C7-4CC0-A743-3015E2BF21AC}"/>
              </a:ext>
            </a:extLst>
          </p:cNvPr>
          <p:cNvPicPr>
            <a:picLocks noGrp="1" noChangeAspect="1"/>
          </p:cNvPicPr>
          <p:nvPr>
            <p:ph idx="1"/>
          </p:nvPr>
        </p:nvPicPr>
        <p:blipFill>
          <a:blip r:embed="rId2"/>
          <a:stretch>
            <a:fillRect/>
          </a:stretch>
        </p:blipFill>
        <p:spPr>
          <a:xfrm>
            <a:off x="645740" y="1622739"/>
            <a:ext cx="10301302" cy="4649272"/>
          </a:xfrm>
        </p:spPr>
      </p:pic>
    </p:spTree>
    <p:extLst>
      <p:ext uri="{BB962C8B-B14F-4D97-AF65-F5344CB8AC3E}">
        <p14:creationId xmlns:p14="http://schemas.microsoft.com/office/powerpoint/2010/main" val="22064989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8270B-EB45-41B6-9A05-C3D4C90395CF}"/>
              </a:ext>
            </a:extLst>
          </p:cNvPr>
          <p:cNvSpPr>
            <a:spLocks noGrp="1"/>
          </p:cNvSpPr>
          <p:nvPr>
            <p:ph type="title"/>
          </p:nvPr>
        </p:nvSpPr>
        <p:spPr/>
        <p:txBody>
          <a:bodyPr/>
          <a:lstStyle/>
          <a:p>
            <a:r>
              <a:rPr lang="en-US" dirty="0"/>
              <a:t>MASVS Security Requirements</a:t>
            </a:r>
            <a:endParaRPr lang="en-IN" dirty="0"/>
          </a:p>
        </p:txBody>
      </p:sp>
      <p:pic>
        <p:nvPicPr>
          <p:cNvPr id="5" name="Content Placeholder 4">
            <a:extLst>
              <a:ext uri="{FF2B5EF4-FFF2-40B4-BE49-F238E27FC236}">
                <a16:creationId xmlns:a16="http://schemas.microsoft.com/office/drawing/2014/main" id="{4D148903-CE6E-42FC-A778-FD45F3D59E48}"/>
              </a:ext>
            </a:extLst>
          </p:cNvPr>
          <p:cNvPicPr>
            <a:picLocks noGrp="1" noChangeAspect="1"/>
          </p:cNvPicPr>
          <p:nvPr>
            <p:ph idx="1"/>
          </p:nvPr>
        </p:nvPicPr>
        <p:blipFill>
          <a:blip r:embed="rId2"/>
          <a:stretch>
            <a:fillRect/>
          </a:stretch>
        </p:blipFill>
        <p:spPr>
          <a:xfrm>
            <a:off x="646110" y="2291205"/>
            <a:ext cx="10391083" cy="3362620"/>
          </a:xfrm>
        </p:spPr>
      </p:pic>
    </p:spTree>
    <p:extLst>
      <p:ext uri="{BB962C8B-B14F-4D97-AF65-F5344CB8AC3E}">
        <p14:creationId xmlns:p14="http://schemas.microsoft.com/office/powerpoint/2010/main" val="30051208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0D746-E6AF-4740-9544-1453492FB873}"/>
              </a:ext>
            </a:extLst>
          </p:cNvPr>
          <p:cNvSpPr>
            <a:spLocks noGrp="1"/>
          </p:cNvSpPr>
          <p:nvPr>
            <p:ph type="title"/>
          </p:nvPr>
        </p:nvSpPr>
        <p:spPr/>
        <p:txBody>
          <a:bodyPr/>
          <a:lstStyle/>
          <a:p>
            <a:r>
              <a:rPr lang="en-US" dirty="0"/>
              <a:t>Mobile Attack Surface</a:t>
            </a:r>
            <a:endParaRPr lang="en-IN" dirty="0"/>
          </a:p>
        </p:txBody>
      </p:sp>
      <p:pic>
        <p:nvPicPr>
          <p:cNvPr id="7" name="Content Placeholder 6">
            <a:extLst>
              <a:ext uri="{FF2B5EF4-FFF2-40B4-BE49-F238E27FC236}">
                <a16:creationId xmlns:a16="http://schemas.microsoft.com/office/drawing/2014/main" id="{07B25A14-21C1-42AE-8508-67FEB4419F99}"/>
              </a:ext>
            </a:extLst>
          </p:cNvPr>
          <p:cNvPicPr>
            <a:picLocks noGrp="1" noChangeAspect="1"/>
          </p:cNvPicPr>
          <p:nvPr>
            <p:ph idx="1"/>
          </p:nvPr>
        </p:nvPicPr>
        <p:blipFill>
          <a:blip r:embed="rId2"/>
          <a:stretch>
            <a:fillRect/>
          </a:stretch>
        </p:blipFill>
        <p:spPr>
          <a:xfrm>
            <a:off x="875690" y="1706944"/>
            <a:ext cx="8945564" cy="3873659"/>
          </a:xfrm>
        </p:spPr>
      </p:pic>
    </p:spTree>
    <p:extLst>
      <p:ext uri="{BB962C8B-B14F-4D97-AF65-F5344CB8AC3E}">
        <p14:creationId xmlns:p14="http://schemas.microsoft.com/office/powerpoint/2010/main" val="36332781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2C61E-BE48-4501-9C3F-05BA11062609}"/>
              </a:ext>
            </a:extLst>
          </p:cNvPr>
          <p:cNvSpPr>
            <a:spLocks noGrp="1"/>
          </p:cNvSpPr>
          <p:nvPr>
            <p:ph type="title"/>
          </p:nvPr>
        </p:nvSpPr>
        <p:spPr/>
        <p:txBody>
          <a:bodyPr/>
          <a:lstStyle/>
          <a:p>
            <a:r>
              <a:rPr lang="en-US" dirty="0"/>
              <a:t>OWASP MASVS for Mobile Attacks</a:t>
            </a:r>
            <a:endParaRPr lang="en-IN" dirty="0"/>
          </a:p>
        </p:txBody>
      </p:sp>
      <p:pic>
        <p:nvPicPr>
          <p:cNvPr id="5" name="Content Placeholder 4">
            <a:extLst>
              <a:ext uri="{FF2B5EF4-FFF2-40B4-BE49-F238E27FC236}">
                <a16:creationId xmlns:a16="http://schemas.microsoft.com/office/drawing/2014/main" id="{FA95A0A5-9A20-4670-8FF8-37348B34AB88}"/>
              </a:ext>
            </a:extLst>
          </p:cNvPr>
          <p:cNvPicPr>
            <a:picLocks noGrp="1" noChangeAspect="1"/>
          </p:cNvPicPr>
          <p:nvPr>
            <p:ph idx="1"/>
          </p:nvPr>
        </p:nvPicPr>
        <p:blipFill>
          <a:blip r:embed="rId2"/>
          <a:stretch>
            <a:fillRect/>
          </a:stretch>
        </p:blipFill>
        <p:spPr>
          <a:xfrm>
            <a:off x="646111" y="1946085"/>
            <a:ext cx="8718606" cy="3839860"/>
          </a:xfrm>
        </p:spPr>
      </p:pic>
    </p:spTree>
    <p:extLst>
      <p:ext uri="{BB962C8B-B14F-4D97-AF65-F5344CB8AC3E}">
        <p14:creationId xmlns:p14="http://schemas.microsoft.com/office/powerpoint/2010/main" val="33731289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2C3B-7579-4470-91A2-98344234F970}"/>
              </a:ext>
            </a:extLst>
          </p:cNvPr>
          <p:cNvSpPr>
            <a:spLocks noGrp="1"/>
          </p:cNvSpPr>
          <p:nvPr>
            <p:ph type="title"/>
          </p:nvPr>
        </p:nvSpPr>
        <p:spPr>
          <a:xfrm>
            <a:off x="646111" y="111195"/>
            <a:ext cx="9404723" cy="571385"/>
          </a:xfrm>
        </p:spPr>
        <p:txBody>
          <a:bodyPr/>
          <a:lstStyle/>
          <a:p>
            <a:r>
              <a:rPr lang="en-US" dirty="0"/>
              <a:t>Key Areas in Mobile App Security</a:t>
            </a:r>
            <a:endParaRPr lang="en-IN" dirty="0"/>
          </a:p>
        </p:txBody>
      </p:sp>
      <p:pic>
        <p:nvPicPr>
          <p:cNvPr id="5" name="Content Placeholder 4">
            <a:extLst>
              <a:ext uri="{FF2B5EF4-FFF2-40B4-BE49-F238E27FC236}">
                <a16:creationId xmlns:a16="http://schemas.microsoft.com/office/drawing/2014/main" id="{B15F7683-547E-4BA5-AA6D-404B861C15C8}"/>
              </a:ext>
            </a:extLst>
          </p:cNvPr>
          <p:cNvPicPr>
            <a:picLocks noGrp="1" noChangeAspect="1"/>
          </p:cNvPicPr>
          <p:nvPr>
            <p:ph idx="1"/>
          </p:nvPr>
        </p:nvPicPr>
        <p:blipFill>
          <a:blip r:embed="rId2"/>
          <a:stretch>
            <a:fillRect/>
          </a:stretch>
        </p:blipFill>
        <p:spPr>
          <a:xfrm>
            <a:off x="2743201" y="746975"/>
            <a:ext cx="6211614" cy="5937603"/>
          </a:xfrm>
        </p:spPr>
      </p:pic>
    </p:spTree>
    <p:extLst>
      <p:ext uri="{BB962C8B-B14F-4D97-AF65-F5344CB8AC3E}">
        <p14:creationId xmlns:p14="http://schemas.microsoft.com/office/powerpoint/2010/main" val="331274476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5B06F-23C5-4D3D-9787-1BCB32E17EC7}"/>
              </a:ext>
            </a:extLst>
          </p:cNvPr>
          <p:cNvSpPr>
            <a:spLocks noGrp="1"/>
          </p:cNvSpPr>
          <p:nvPr>
            <p:ph type="title"/>
          </p:nvPr>
        </p:nvSpPr>
        <p:spPr/>
        <p:txBody>
          <a:bodyPr/>
          <a:lstStyle/>
          <a:p>
            <a:r>
              <a:rPr lang="en-US" dirty="0"/>
              <a:t>Top 5 Areas To Focus OWASP MASVS</a:t>
            </a:r>
            <a:endParaRPr lang="en-IN" dirty="0"/>
          </a:p>
        </p:txBody>
      </p:sp>
      <p:sp>
        <p:nvSpPr>
          <p:cNvPr id="3" name="Content Placeholder 2">
            <a:extLst>
              <a:ext uri="{FF2B5EF4-FFF2-40B4-BE49-F238E27FC236}">
                <a16:creationId xmlns:a16="http://schemas.microsoft.com/office/drawing/2014/main" id="{EBC188E2-6F1B-4FA0-BB40-9837BD8684A6}"/>
              </a:ext>
            </a:extLst>
          </p:cNvPr>
          <p:cNvSpPr>
            <a:spLocks noGrp="1"/>
          </p:cNvSpPr>
          <p:nvPr>
            <p:ph idx="1"/>
          </p:nvPr>
        </p:nvSpPr>
        <p:spPr/>
        <p:txBody>
          <a:bodyPr/>
          <a:lstStyle/>
          <a:p>
            <a:r>
              <a:rPr lang="en-US" dirty="0"/>
              <a:t>Insecure Data Storage and Crypto</a:t>
            </a:r>
          </a:p>
          <a:p>
            <a:r>
              <a:rPr lang="en-US" dirty="0"/>
              <a:t>Insecure Network Communication</a:t>
            </a:r>
          </a:p>
          <a:p>
            <a:r>
              <a:rPr lang="en-US" dirty="0"/>
              <a:t>Insecure Authentication or Authorization</a:t>
            </a:r>
          </a:p>
          <a:p>
            <a:r>
              <a:rPr lang="en-US" dirty="0"/>
              <a:t>Insecure Coding Practices</a:t>
            </a:r>
          </a:p>
          <a:p>
            <a:r>
              <a:rPr lang="en-US" dirty="0"/>
              <a:t>Reverse Engineering and Anti-Tampering</a:t>
            </a:r>
          </a:p>
          <a:p>
            <a:endParaRPr lang="en-US" dirty="0"/>
          </a:p>
          <a:p>
            <a:endParaRPr lang="en-US" dirty="0"/>
          </a:p>
          <a:p>
            <a:endParaRPr lang="en-IN" dirty="0"/>
          </a:p>
        </p:txBody>
      </p:sp>
    </p:spTree>
    <p:extLst>
      <p:ext uri="{BB962C8B-B14F-4D97-AF65-F5344CB8AC3E}">
        <p14:creationId xmlns:p14="http://schemas.microsoft.com/office/powerpoint/2010/main" val="242241295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4D4D9-DB1D-45FF-A4DF-57D4C8A4945B}"/>
              </a:ext>
            </a:extLst>
          </p:cNvPr>
          <p:cNvSpPr>
            <a:spLocks noGrp="1"/>
          </p:cNvSpPr>
          <p:nvPr>
            <p:ph type="title"/>
          </p:nvPr>
        </p:nvSpPr>
        <p:spPr/>
        <p:txBody>
          <a:bodyPr/>
          <a:lstStyle/>
          <a:p>
            <a:r>
              <a:rPr lang="en-US" dirty="0"/>
              <a:t>Insecure Data Storage &amp; Crypto</a:t>
            </a:r>
            <a:endParaRPr lang="en-IN" dirty="0"/>
          </a:p>
        </p:txBody>
      </p:sp>
      <p:pic>
        <p:nvPicPr>
          <p:cNvPr id="17" name="Content Placeholder 16">
            <a:extLst>
              <a:ext uri="{FF2B5EF4-FFF2-40B4-BE49-F238E27FC236}">
                <a16:creationId xmlns:a16="http://schemas.microsoft.com/office/drawing/2014/main" id="{D6DE584A-A69A-497C-8225-E00D2D860A9F}"/>
              </a:ext>
            </a:extLst>
          </p:cNvPr>
          <p:cNvPicPr>
            <a:picLocks noGrp="1" noChangeAspect="1"/>
          </p:cNvPicPr>
          <p:nvPr>
            <p:ph sz="half" idx="2"/>
          </p:nvPr>
        </p:nvPicPr>
        <p:blipFill>
          <a:blip r:embed="rId2"/>
          <a:stretch>
            <a:fillRect/>
          </a:stretch>
        </p:blipFill>
        <p:spPr>
          <a:xfrm>
            <a:off x="993227" y="2349061"/>
            <a:ext cx="4522189" cy="1806134"/>
          </a:xfrm>
        </p:spPr>
      </p:pic>
      <p:pic>
        <p:nvPicPr>
          <p:cNvPr id="19" name="Content Placeholder 18">
            <a:extLst>
              <a:ext uri="{FF2B5EF4-FFF2-40B4-BE49-F238E27FC236}">
                <a16:creationId xmlns:a16="http://schemas.microsoft.com/office/drawing/2014/main" id="{6912BC7A-17E6-4C8A-B16F-2564EEBD8879}"/>
              </a:ext>
            </a:extLst>
          </p:cNvPr>
          <p:cNvPicPr>
            <a:picLocks noGrp="1" noChangeAspect="1"/>
          </p:cNvPicPr>
          <p:nvPr>
            <p:ph sz="quarter" idx="4"/>
          </p:nvPr>
        </p:nvPicPr>
        <p:blipFill>
          <a:blip r:embed="rId3"/>
          <a:stretch>
            <a:fillRect/>
          </a:stretch>
        </p:blipFill>
        <p:spPr>
          <a:xfrm>
            <a:off x="5819662" y="2349061"/>
            <a:ext cx="3981161" cy="2982793"/>
          </a:xfrm>
        </p:spPr>
      </p:pic>
    </p:spTree>
    <p:extLst>
      <p:ext uri="{BB962C8B-B14F-4D97-AF65-F5344CB8AC3E}">
        <p14:creationId xmlns:p14="http://schemas.microsoft.com/office/powerpoint/2010/main" val="35299177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A80CD-9E8E-46A0-A2C9-325C640F2C25}"/>
              </a:ext>
            </a:extLst>
          </p:cNvPr>
          <p:cNvSpPr>
            <a:spLocks noGrp="1"/>
          </p:cNvSpPr>
          <p:nvPr>
            <p:ph type="title"/>
          </p:nvPr>
        </p:nvSpPr>
        <p:spPr/>
        <p:txBody>
          <a:bodyPr/>
          <a:lstStyle/>
          <a:p>
            <a:r>
              <a:rPr lang="en-US" dirty="0"/>
              <a:t>Best Practices</a:t>
            </a:r>
            <a:endParaRPr lang="en-IN" dirty="0"/>
          </a:p>
        </p:txBody>
      </p:sp>
      <p:pic>
        <p:nvPicPr>
          <p:cNvPr id="8" name="Content Placeholder 7">
            <a:extLst>
              <a:ext uri="{FF2B5EF4-FFF2-40B4-BE49-F238E27FC236}">
                <a16:creationId xmlns:a16="http://schemas.microsoft.com/office/drawing/2014/main" id="{92CF0452-2673-49F7-B4EF-73C058229B2A}"/>
              </a:ext>
            </a:extLst>
          </p:cNvPr>
          <p:cNvPicPr>
            <a:picLocks noGrp="1" noChangeAspect="1"/>
          </p:cNvPicPr>
          <p:nvPr>
            <p:ph sz="half" idx="2"/>
          </p:nvPr>
        </p:nvPicPr>
        <p:blipFill>
          <a:blip r:embed="rId2"/>
          <a:stretch>
            <a:fillRect/>
          </a:stretch>
        </p:blipFill>
        <p:spPr>
          <a:xfrm>
            <a:off x="1103313" y="1952569"/>
            <a:ext cx="4200525" cy="1685925"/>
          </a:xfrm>
        </p:spPr>
      </p:pic>
      <p:pic>
        <p:nvPicPr>
          <p:cNvPr id="12" name="Content Placeholder 11">
            <a:extLst>
              <a:ext uri="{FF2B5EF4-FFF2-40B4-BE49-F238E27FC236}">
                <a16:creationId xmlns:a16="http://schemas.microsoft.com/office/drawing/2014/main" id="{07E6EAF8-AC2A-446C-A577-38DC35B78CB2}"/>
              </a:ext>
            </a:extLst>
          </p:cNvPr>
          <p:cNvPicPr>
            <a:picLocks noGrp="1" noChangeAspect="1"/>
          </p:cNvPicPr>
          <p:nvPr>
            <p:ph sz="quarter" idx="4"/>
          </p:nvPr>
        </p:nvPicPr>
        <p:blipFill>
          <a:blip r:embed="rId3"/>
          <a:stretch>
            <a:fillRect/>
          </a:stretch>
        </p:blipFill>
        <p:spPr>
          <a:xfrm>
            <a:off x="5654495" y="1952569"/>
            <a:ext cx="3045279" cy="3705738"/>
          </a:xfrm>
        </p:spPr>
      </p:pic>
      <p:pic>
        <p:nvPicPr>
          <p:cNvPr id="10" name="Picture 9">
            <a:extLst>
              <a:ext uri="{FF2B5EF4-FFF2-40B4-BE49-F238E27FC236}">
                <a16:creationId xmlns:a16="http://schemas.microsoft.com/office/drawing/2014/main" id="{C6C1432E-C0EF-4180-8BA0-A740CB0E5419}"/>
              </a:ext>
            </a:extLst>
          </p:cNvPr>
          <p:cNvPicPr>
            <a:picLocks noChangeAspect="1"/>
          </p:cNvPicPr>
          <p:nvPr/>
        </p:nvPicPr>
        <p:blipFill>
          <a:blip r:embed="rId4"/>
          <a:stretch>
            <a:fillRect/>
          </a:stretch>
        </p:blipFill>
        <p:spPr>
          <a:xfrm>
            <a:off x="1120461" y="3943807"/>
            <a:ext cx="4183375" cy="1714500"/>
          </a:xfrm>
          <a:prstGeom prst="rect">
            <a:avLst/>
          </a:prstGeom>
        </p:spPr>
      </p:pic>
    </p:spTree>
    <p:extLst>
      <p:ext uri="{BB962C8B-B14F-4D97-AF65-F5344CB8AC3E}">
        <p14:creationId xmlns:p14="http://schemas.microsoft.com/office/powerpoint/2010/main" val="13417310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F6208-A876-4D3B-A4C6-F7E451722DA4}"/>
              </a:ext>
            </a:extLst>
          </p:cNvPr>
          <p:cNvSpPr>
            <a:spLocks noGrp="1"/>
          </p:cNvSpPr>
          <p:nvPr>
            <p:ph type="title"/>
          </p:nvPr>
        </p:nvSpPr>
        <p:spPr/>
        <p:txBody>
          <a:bodyPr/>
          <a:lstStyle/>
          <a:p>
            <a:r>
              <a:rPr lang="en-US" dirty="0"/>
              <a:t>Insecure Network Communication</a:t>
            </a:r>
            <a:endParaRPr lang="en-IN" dirty="0"/>
          </a:p>
        </p:txBody>
      </p:sp>
      <p:sp>
        <p:nvSpPr>
          <p:cNvPr id="3" name="Text Placeholder 2">
            <a:extLst>
              <a:ext uri="{FF2B5EF4-FFF2-40B4-BE49-F238E27FC236}">
                <a16:creationId xmlns:a16="http://schemas.microsoft.com/office/drawing/2014/main" id="{3168EE77-DAEB-45C2-997D-A52196DEAAF2}"/>
              </a:ext>
            </a:extLst>
          </p:cNvPr>
          <p:cNvSpPr>
            <a:spLocks noGrp="1"/>
          </p:cNvSpPr>
          <p:nvPr>
            <p:ph type="body" idx="1"/>
          </p:nvPr>
        </p:nvSpPr>
        <p:spPr/>
        <p:txBody>
          <a:bodyPr/>
          <a:lstStyle/>
          <a:p>
            <a:endParaRPr lang="en-IN"/>
          </a:p>
        </p:txBody>
      </p:sp>
      <p:pic>
        <p:nvPicPr>
          <p:cNvPr id="8" name="Content Placeholder 7">
            <a:extLst>
              <a:ext uri="{FF2B5EF4-FFF2-40B4-BE49-F238E27FC236}">
                <a16:creationId xmlns:a16="http://schemas.microsoft.com/office/drawing/2014/main" id="{CDEFCFFE-D156-44B5-80EF-69A7EF1EB3C0}"/>
              </a:ext>
            </a:extLst>
          </p:cNvPr>
          <p:cNvPicPr>
            <a:picLocks noGrp="1" noChangeAspect="1"/>
          </p:cNvPicPr>
          <p:nvPr>
            <p:ph sz="half" idx="2"/>
          </p:nvPr>
        </p:nvPicPr>
        <p:blipFill>
          <a:blip r:embed="rId2"/>
          <a:stretch>
            <a:fillRect/>
          </a:stretch>
        </p:blipFill>
        <p:spPr>
          <a:xfrm>
            <a:off x="1103313" y="1905000"/>
            <a:ext cx="3893690" cy="1310910"/>
          </a:xfrm>
        </p:spPr>
      </p:pic>
      <p:sp>
        <p:nvSpPr>
          <p:cNvPr id="5" name="Text Placeholder 4">
            <a:extLst>
              <a:ext uri="{FF2B5EF4-FFF2-40B4-BE49-F238E27FC236}">
                <a16:creationId xmlns:a16="http://schemas.microsoft.com/office/drawing/2014/main" id="{C2E086AD-0F80-42DB-8AA7-6EDCF88C2882}"/>
              </a:ext>
            </a:extLst>
          </p:cNvPr>
          <p:cNvSpPr>
            <a:spLocks noGrp="1"/>
          </p:cNvSpPr>
          <p:nvPr>
            <p:ph type="body" sz="quarter" idx="3"/>
          </p:nvPr>
        </p:nvSpPr>
        <p:spPr/>
        <p:txBody>
          <a:bodyPr/>
          <a:lstStyle/>
          <a:p>
            <a:endParaRPr lang="en-IN"/>
          </a:p>
        </p:txBody>
      </p:sp>
      <p:pic>
        <p:nvPicPr>
          <p:cNvPr id="10" name="Content Placeholder 9">
            <a:extLst>
              <a:ext uri="{FF2B5EF4-FFF2-40B4-BE49-F238E27FC236}">
                <a16:creationId xmlns:a16="http://schemas.microsoft.com/office/drawing/2014/main" id="{C8579207-BA64-47D2-A4D4-A9589BD3311A}"/>
              </a:ext>
            </a:extLst>
          </p:cNvPr>
          <p:cNvPicPr>
            <a:picLocks noGrp="1" noChangeAspect="1"/>
          </p:cNvPicPr>
          <p:nvPr>
            <p:ph sz="quarter" idx="4"/>
          </p:nvPr>
        </p:nvPicPr>
        <p:blipFill>
          <a:blip r:embed="rId3"/>
          <a:stretch>
            <a:fillRect/>
          </a:stretch>
        </p:blipFill>
        <p:spPr>
          <a:xfrm>
            <a:off x="5688469" y="1905000"/>
            <a:ext cx="4202506" cy="3382471"/>
          </a:xfrm>
        </p:spPr>
      </p:pic>
    </p:spTree>
    <p:extLst>
      <p:ext uri="{BB962C8B-B14F-4D97-AF65-F5344CB8AC3E}">
        <p14:creationId xmlns:p14="http://schemas.microsoft.com/office/powerpoint/2010/main" val="77647551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CF451-FA42-4C89-AB20-9A6CA72A5FB8}"/>
              </a:ext>
            </a:extLst>
          </p:cNvPr>
          <p:cNvSpPr>
            <a:spLocks noGrp="1"/>
          </p:cNvSpPr>
          <p:nvPr>
            <p:ph type="title"/>
          </p:nvPr>
        </p:nvSpPr>
        <p:spPr/>
        <p:txBody>
          <a:bodyPr/>
          <a:lstStyle/>
          <a:p>
            <a:r>
              <a:rPr lang="en-US" dirty="0"/>
              <a:t>Best Practices</a:t>
            </a:r>
            <a:endParaRPr lang="en-IN" dirty="0"/>
          </a:p>
        </p:txBody>
      </p:sp>
      <p:sp>
        <p:nvSpPr>
          <p:cNvPr id="3" name="Text Placeholder 2">
            <a:extLst>
              <a:ext uri="{FF2B5EF4-FFF2-40B4-BE49-F238E27FC236}">
                <a16:creationId xmlns:a16="http://schemas.microsoft.com/office/drawing/2014/main" id="{72AC3375-89F1-4AAD-A77A-DB7B59001BD1}"/>
              </a:ext>
            </a:extLst>
          </p:cNvPr>
          <p:cNvSpPr>
            <a:spLocks noGrp="1"/>
          </p:cNvSpPr>
          <p:nvPr>
            <p:ph type="body" idx="1"/>
          </p:nvPr>
        </p:nvSpPr>
        <p:spPr/>
        <p:txBody>
          <a:bodyPr/>
          <a:lstStyle/>
          <a:p>
            <a:endParaRPr lang="en-IN"/>
          </a:p>
        </p:txBody>
      </p:sp>
      <p:pic>
        <p:nvPicPr>
          <p:cNvPr id="8" name="Content Placeholder 7">
            <a:extLst>
              <a:ext uri="{FF2B5EF4-FFF2-40B4-BE49-F238E27FC236}">
                <a16:creationId xmlns:a16="http://schemas.microsoft.com/office/drawing/2014/main" id="{2BD03051-7594-4638-9B92-3894667050A7}"/>
              </a:ext>
            </a:extLst>
          </p:cNvPr>
          <p:cNvPicPr>
            <a:picLocks noGrp="1" noChangeAspect="1"/>
          </p:cNvPicPr>
          <p:nvPr>
            <p:ph sz="half" idx="2"/>
          </p:nvPr>
        </p:nvPicPr>
        <p:blipFill>
          <a:blip r:embed="rId2"/>
          <a:stretch>
            <a:fillRect/>
          </a:stretch>
        </p:blipFill>
        <p:spPr>
          <a:xfrm>
            <a:off x="1184686" y="1933977"/>
            <a:ext cx="5086084" cy="2715296"/>
          </a:xfrm>
        </p:spPr>
      </p:pic>
      <p:sp>
        <p:nvSpPr>
          <p:cNvPr id="5" name="Text Placeholder 4">
            <a:extLst>
              <a:ext uri="{FF2B5EF4-FFF2-40B4-BE49-F238E27FC236}">
                <a16:creationId xmlns:a16="http://schemas.microsoft.com/office/drawing/2014/main" id="{132B5CD9-7F86-4583-94EB-7C823E252991}"/>
              </a:ext>
            </a:extLst>
          </p:cNvPr>
          <p:cNvSpPr>
            <a:spLocks noGrp="1"/>
          </p:cNvSpPr>
          <p:nvPr>
            <p:ph type="body" sz="quarter" idx="3"/>
          </p:nvPr>
        </p:nvSpPr>
        <p:spPr/>
        <p:txBody>
          <a:bodyPr/>
          <a:lstStyle/>
          <a:p>
            <a:endParaRPr lang="en-IN"/>
          </a:p>
        </p:txBody>
      </p:sp>
      <p:pic>
        <p:nvPicPr>
          <p:cNvPr id="12" name="Content Placeholder 11">
            <a:extLst>
              <a:ext uri="{FF2B5EF4-FFF2-40B4-BE49-F238E27FC236}">
                <a16:creationId xmlns:a16="http://schemas.microsoft.com/office/drawing/2014/main" id="{CED38BF3-67C2-41D8-9F8E-6A81516A459F}"/>
              </a:ext>
            </a:extLst>
          </p:cNvPr>
          <p:cNvPicPr>
            <a:picLocks noGrp="1" noChangeAspect="1"/>
          </p:cNvPicPr>
          <p:nvPr>
            <p:ph sz="quarter" idx="4"/>
          </p:nvPr>
        </p:nvPicPr>
        <p:blipFill>
          <a:blip r:embed="rId3"/>
          <a:stretch>
            <a:fillRect/>
          </a:stretch>
        </p:blipFill>
        <p:spPr>
          <a:xfrm>
            <a:off x="6352143" y="1933977"/>
            <a:ext cx="4396338" cy="4471305"/>
          </a:xfrm>
        </p:spPr>
      </p:pic>
      <p:pic>
        <p:nvPicPr>
          <p:cNvPr id="10" name="Picture 9">
            <a:extLst>
              <a:ext uri="{FF2B5EF4-FFF2-40B4-BE49-F238E27FC236}">
                <a16:creationId xmlns:a16="http://schemas.microsoft.com/office/drawing/2014/main" id="{1C2042C9-8284-47C2-BDA8-37D67DBC313C}"/>
              </a:ext>
            </a:extLst>
          </p:cNvPr>
          <p:cNvPicPr>
            <a:picLocks noChangeAspect="1"/>
          </p:cNvPicPr>
          <p:nvPr/>
        </p:nvPicPr>
        <p:blipFill>
          <a:blip r:embed="rId4"/>
          <a:stretch>
            <a:fillRect/>
          </a:stretch>
        </p:blipFill>
        <p:spPr>
          <a:xfrm>
            <a:off x="1184686" y="4841118"/>
            <a:ext cx="5086084" cy="1564164"/>
          </a:xfrm>
          <a:prstGeom prst="rect">
            <a:avLst/>
          </a:prstGeom>
        </p:spPr>
      </p:pic>
    </p:spTree>
    <p:extLst>
      <p:ext uri="{BB962C8B-B14F-4D97-AF65-F5344CB8AC3E}">
        <p14:creationId xmlns:p14="http://schemas.microsoft.com/office/powerpoint/2010/main" val="340462368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0A3F6-4ECF-4EFD-97D7-D612DF92C2FE}"/>
              </a:ext>
            </a:extLst>
          </p:cNvPr>
          <p:cNvSpPr>
            <a:spLocks noGrp="1"/>
          </p:cNvSpPr>
          <p:nvPr>
            <p:ph type="title"/>
          </p:nvPr>
        </p:nvSpPr>
        <p:spPr/>
        <p:txBody>
          <a:bodyPr/>
          <a:lstStyle/>
          <a:p>
            <a:r>
              <a:rPr lang="en-US" dirty="0"/>
              <a:t>Insecure Authentication or Authorization</a:t>
            </a:r>
            <a:endParaRPr lang="en-IN" dirty="0"/>
          </a:p>
        </p:txBody>
      </p:sp>
      <p:sp>
        <p:nvSpPr>
          <p:cNvPr id="3" name="Text Placeholder 2">
            <a:extLst>
              <a:ext uri="{FF2B5EF4-FFF2-40B4-BE49-F238E27FC236}">
                <a16:creationId xmlns:a16="http://schemas.microsoft.com/office/drawing/2014/main" id="{D45BB719-0583-4213-B24D-B3C15EC7851A}"/>
              </a:ext>
            </a:extLst>
          </p:cNvPr>
          <p:cNvSpPr>
            <a:spLocks noGrp="1"/>
          </p:cNvSpPr>
          <p:nvPr>
            <p:ph type="body" idx="1"/>
          </p:nvPr>
        </p:nvSpPr>
        <p:spPr/>
        <p:txBody>
          <a:bodyPr/>
          <a:lstStyle/>
          <a:p>
            <a:endParaRPr lang="en-IN"/>
          </a:p>
        </p:txBody>
      </p:sp>
      <p:pic>
        <p:nvPicPr>
          <p:cNvPr id="8" name="Content Placeholder 7">
            <a:extLst>
              <a:ext uri="{FF2B5EF4-FFF2-40B4-BE49-F238E27FC236}">
                <a16:creationId xmlns:a16="http://schemas.microsoft.com/office/drawing/2014/main" id="{9C61E697-CB27-4FB4-A5AF-B556B4EA1D6E}"/>
              </a:ext>
            </a:extLst>
          </p:cNvPr>
          <p:cNvPicPr>
            <a:picLocks noGrp="1" noChangeAspect="1"/>
          </p:cNvPicPr>
          <p:nvPr>
            <p:ph sz="half" idx="2"/>
          </p:nvPr>
        </p:nvPicPr>
        <p:blipFill>
          <a:blip r:embed="rId2"/>
          <a:stretch>
            <a:fillRect/>
          </a:stretch>
        </p:blipFill>
        <p:spPr>
          <a:xfrm>
            <a:off x="794220" y="1905000"/>
            <a:ext cx="4319320" cy="1250324"/>
          </a:xfrm>
        </p:spPr>
      </p:pic>
      <p:sp>
        <p:nvSpPr>
          <p:cNvPr id="5" name="Text Placeholder 4">
            <a:extLst>
              <a:ext uri="{FF2B5EF4-FFF2-40B4-BE49-F238E27FC236}">
                <a16:creationId xmlns:a16="http://schemas.microsoft.com/office/drawing/2014/main" id="{2693B189-4565-4743-8FB3-4B04C828878F}"/>
              </a:ext>
            </a:extLst>
          </p:cNvPr>
          <p:cNvSpPr>
            <a:spLocks noGrp="1"/>
          </p:cNvSpPr>
          <p:nvPr>
            <p:ph type="body" sz="quarter" idx="3"/>
          </p:nvPr>
        </p:nvSpPr>
        <p:spPr/>
        <p:txBody>
          <a:bodyPr/>
          <a:lstStyle/>
          <a:p>
            <a:endParaRPr lang="en-IN"/>
          </a:p>
        </p:txBody>
      </p:sp>
      <p:pic>
        <p:nvPicPr>
          <p:cNvPr id="10" name="Content Placeholder 9">
            <a:extLst>
              <a:ext uri="{FF2B5EF4-FFF2-40B4-BE49-F238E27FC236}">
                <a16:creationId xmlns:a16="http://schemas.microsoft.com/office/drawing/2014/main" id="{A64DDAF5-2E36-4DA7-B2B6-D8041CC99293}"/>
              </a:ext>
            </a:extLst>
          </p:cNvPr>
          <p:cNvPicPr>
            <a:picLocks noGrp="1" noChangeAspect="1"/>
          </p:cNvPicPr>
          <p:nvPr>
            <p:ph sz="quarter" idx="4"/>
          </p:nvPr>
        </p:nvPicPr>
        <p:blipFill>
          <a:blip r:embed="rId3"/>
          <a:stretch>
            <a:fillRect/>
          </a:stretch>
        </p:blipFill>
        <p:spPr>
          <a:xfrm>
            <a:off x="5864391" y="1905000"/>
            <a:ext cx="3744685" cy="3439732"/>
          </a:xfrm>
        </p:spPr>
      </p:pic>
    </p:spTree>
    <p:extLst>
      <p:ext uri="{BB962C8B-B14F-4D97-AF65-F5344CB8AC3E}">
        <p14:creationId xmlns:p14="http://schemas.microsoft.com/office/powerpoint/2010/main" val="3078549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8B8B7-55F7-4371-B215-480986A3DC50}"/>
              </a:ext>
            </a:extLst>
          </p:cNvPr>
          <p:cNvSpPr>
            <a:spLocks noGrp="1"/>
          </p:cNvSpPr>
          <p:nvPr>
            <p:ph type="title"/>
          </p:nvPr>
        </p:nvSpPr>
        <p:spPr/>
        <p:txBody>
          <a:bodyPr/>
          <a:lstStyle/>
          <a:p>
            <a:r>
              <a:rPr lang="en-US" dirty="0"/>
              <a:t>Philosophy of ASVS</a:t>
            </a:r>
            <a:endParaRPr lang="en-IN" dirty="0"/>
          </a:p>
        </p:txBody>
      </p:sp>
      <p:graphicFrame>
        <p:nvGraphicFramePr>
          <p:cNvPr id="4" name="Content Placeholder 3">
            <a:extLst>
              <a:ext uri="{FF2B5EF4-FFF2-40B4-BE49-F238E27FC236}">
                <a16:creationId xmlns:a16="http://schemas.microsoft.com/office/drawing/2014/main" id="{078CEC6A-2853-4E21-BB93-0899CEF16B53}"/>
              </a:ext>
            </a:extLst>
          </p:cNvPr>
          <p:cNvGraphicFramePr>
            <a:graphicFrameLocks noGrp="1"/>
          </p:cNvGraphicFramePr>
          <p:nvPr>
            <p:ph idx="1"/>
            <p:extLst>
              <p:ext uri="{D42A27DB-BD31-4B8C-83A1-F6EECF244321}">
                <p14:modId xmlns:p14="http://schemas.microsoft.com/office/powerpoint/2010/main" val="1326236717"/>
              </p:ext>
            </p:extLst>
          </p:nvPr>
        </p:nvGraphicFramePr>
        <p:xfrm>
          <a:off x="1103313" y="2052638"/>
          <a:ext cx="8947150" cy="41957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5994753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B5A7F-C33F-435F-A025-7B5C973FD8A5}"/>
              </a:ext>
            </a:extLst>
          </p:cNvPr>
          <p:cNvSpPr>
            <a:spLocks noGrp="1"/>
          </p:cNvSpPr>
          <p:nvPr>
            <p:ph type="title"/>
          </p:nvPr>
        </p:nvSpPr>
        <p:spPr/>
        <p:txBody>
          <a:bodyPr/>
          <a:lstStyle/>
          <a:p>
            <a:r>
              <a:rPr lang="en-US" dirty="0"/>
              <a:t>Best Practices</a:t>
            </a:r>
            <a:endParaRPr lang="en-IN" dirty="0"/>
          </a:p>
        </p:txBody>
      </p:sp>
      <p:sp>
        <p:nvSpPr>
          <p:cNvPr id="3" name="Text Placeholder 2">
            <a:extLst>
              <a:ext uri="{FF2B5EF4-FFF2-40B4-BE49-F238E27FC236}">
                <a16:creationId xmlns:a16="http://schemas.microsoft.com/office/drawing/2014/main" id="{B4E5323D-3176-4ED5-9B2A-8DF150F8E46E}"/>
              </a:ext>
            </a:extLst>
          </p:cNvPr>
          <p:cNvSpPr>
            <a:spLocks noGrp="1"/>
          </p:cNvSpPr>
          <p:nvPr>
            <p:ph type="body" idx="1"/>
          </p:nvPr>
        </p:nvSpPr>
        <p:spPr/>
        <p:txBody>
          <a:bodyPr/>
          <a:lstStyle/>
          <a:p>
            <a:endParaRPr lang="en-IN"/>
          </a:p>
        </p:txBody>
      </p:sp>
      <p:sp>
        <p:nvSpPr>
          <p:cNvPr id="5" name="Text Placeholder 4">
            <a:extLst>
              <a:ext uri="{FF2B5EF4-FFF2-40B4-BE49-F238E27FC236}">
                <a16:creationId xmlns:a16="http://schemas.microsoft.com/office/drawing/2014/main" id="{403A344E-572B-46B9-AE25-AD05244DC9E5}"/>
              </a:ext>
            </a:extLst>
          </p:cNvPr>
          <p:cNvSpPr>
            <a:spLocks noGrp="1"/>
          </p:cNvSpPr>
          <p:nvPr>
            <p:ph type="body" sz="quarter" idx="3"/>
          </p:nvPr>
        </p:nvSpPr>
        <p:spPr/>
        <p:txBody>
          <a:bodyPr/>
          <a:lstStyle/>
          <a:p>
            <a:endParaRPr lang="en-IN"/>
          </a:p>
        </p:txBody>
      </p:sp>
      <p:pic>
        <p:nvPicPr>
          <p:cNvPr id="16" name="Content Placeholder 15">
            <a:extLst>
              <a:ext uri="{FF2B5EF4-FFF2-40B4-BE49-F238E27FC236}">
                <a16:creationId xmlns:a16="http://schemas.microsoft.com/office/drawing/2014/main" id="{AAB2CC8E-C9F7-46B0-916A-7D86474DEF38}"/>
              </a:ext>
            </a:extLst>
          </p:cNvPr>
          <p:cNvPicPr>
            <a:picLocks noGrp="1" noChangeAspect="1"/>
          </p:cNvPicPr>
          <p:nvPr>
            <p:ph sz="quarter" idx="4"/>
          </p:nvPr>
        </p:nvPicPr>
        <p:blipFill>
          <a:blip r:embed="rId2"/>
          <a:stretch>
            <a:fillRect/>
          </a:stretch>
        </p:blipFill>
        <p:spPr>
          <a:xfrm>
            <a:off x="5803218" y="1948330"/>
            <a:ext cx="4247615" cy="4194893"/>
          </a:xfrm>
        </p:spPr>
      </p:pic>
      <p:pic>
        <p:nvPicPr>
          <p:cNvPr id="10" name="Picture 9">
            <a:extLst>
              <a:ext uri="{FF2B5EF4-FFF2-40B4-BE49-F238E27FC236}">
                <a16:creationId xmlns:a16="http://schemas.microsoft.com/office/drawing/2014/main" id="{24349BC8-325F-4250-90A2-281CEA5008DC}"/>
              </a:ext>
            </a:extLst>
          </p:cNvPr>
          <p:cNvPicPr>
            <a:picLocks noChangeAspect="1"/>
          </p:cNvPicPr>
          <p:nvPr/>
        </p:nvPicPr>
        <p:blipFill>
          <a:blip r:embed="rId3"/>
          <a:stretch>
            <a:fillRect/>
          </a:stretch>
        </p:blipFill>
        <p:spPr>
          <a:xfrm>
            <a:off x="1103313" y="4909670"/>
            <a:ext cx="4396338" cy="1346668"/>
          </a:xfrm>
          <a:prstGeom prst="rect">
            <a:avLst/>
          </a:prstGeom>
        </p:spPr>
      </p:pic>
      <p:sp>
        <p:nvSpPr>
          <p:cNvPr id="12" name="Content Placeholder 11">
            <a:extLst>
              <a:ext uri="{FF2B5EF4-FFF2-40B4-BE49-F238E27FC236}">
                <a16:creationId xmlns:a16="http://schemas.microsoft.com/office/drawing/2014/main" id="{DFC327D3-BD1F-4103-8FCE-1174168A9539}"/>
              </a:ext>
            </a:extLst>
          </p:cNvPr>
          <p:cNvSpPr>
            <a:spLocks noGrp="1"/>
          </p:cNvSpPr>
          <p:nvPr>
            <p:ph sz="half" idx="2"/>
          </p:nvPr>
        </p:nvSpPr>
        <p:spPr/>
        <p:txBody>
          <a:bodyPr/>
          <a:lstStyle/>
          <a:p>
            <a:endParaRPr lang="en-IN"/>
          </a:p>
        </p:txBody>
      </p:sp>
      <p:pic>
        <p:nvPicPr>
          <p:cNvPr id="14" name="Picture 13">
            <a:extLst>
              <a:ext uri="{FF2B5EF4-FFF2-40B4-BE49-F238E27FC236}">
                <a16:creationId xmlns:a16="http://schemas.microsoft.com/office/drawing/2014/main" id="{DDA61A99-B933-4BAC-8AF9-81B94ABD9978}"/>
              </a:ext>
            </a:extLst>
          </p:cNvPr>
          <p:cNvPicPr>
            <a:picLocks noChangeAspect="1"/>
          </p:cNvPicPr>
          <p:nvPr/>
        </p:nvPicPr>
        <p:blipFill>
          <a:blip r:embed="rId4"/>
          <a:stretch>
            <a:fillRect/>
          </a:stretch>
        </p:blipFill>
        <p:spPr>
          <a:xfrm>
            <a:off x="1103310" y="1948330"/>
            <a:ext cx="4396337" cy="2623670"/>
          </a:xfrm>
          <a:prstGeom prst="rect">
            <a:avLst/>
          </a:prstGeom>
        </p:spPr>
      </p:pic>
    </p:spTree>
    <p:extLst>
      <p:ext uri="{BB962C8B-B14F-4D97-AF65-F5344CB8AC3E}">
        <p14:creationId xmlns:p14="http://schemas.microsoft.com/office/powerpoint/2010/main" val="371356383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7A134-1972-497F-A313-0F92534DCFDA}"/>
              </a:ext>
            </a:extLst>
          </p:cNvPr>
          <p:cNvSpPr>
            <a:spLocks noGrp="1"/>
          </p:cNvSpPr>
          <p:nvPr>
            <p:ph type="title"/>
          </p:nvPr>
        </p:nvSpPr>
        <p:spPr/>
        <p:txBody>
          <a:bodyPr/>
          <a:lstStyle/>
          <a:p>
            <a:r>
              <a:rPr lang="en-US" dirty="0"/>
              <a:t>Insecure Coding Practices </a:t>
            </a:r>
            <a:endParaRPr lang="en-IN" dirty="0"/>
          </a:p>
        </p:txBody>
      </p:sp>
      <p:sp>
        <p:nvSpPr>
          <p:cNvPr id="3" name="Text Placeholder 2">
            <a:extLst>
              <a:ext uri="{FF2B5EF4-FFF2-40B4-BE49-F238E27FC236}">
                <a16:creationId xmlns:a16="http://schemas.microsoft.com/office/drawing/2014/main" id="{199EC090-8CDF-4863-BCC1-DE6E153A76FD}"/>
              </a:ext>
            </a:extLst>
          </p:cNvPr>
          <p:cNvSpPr>
            <a:spLocks noGrp="1"/>
          </p:cNvSpPr>
          <p:nvPr>
            <p:ph type="body" idx="1"/>
          </p:nvPr>
        </p:nvSpPr>
        <p:spPr/>
        <p:txBody>
          <a:bodyPr/>
          <a:lstStyle/>
          <a:p>
            <a:endParaRPr lang="en-IN"/>
          </a:p>
        </p:txBody>
      </p:sp>
      <p:pic>
        <p:nvPicPr>
          <p:cNvPr id="8" name="Content Placeholder 7">
            <a:extLst>
              <a:ext uri="{FF2B5EF4-FFF2-40B4-BE49-F238E27FC236}">
                <a16:creationId xmlns:a16="http://schemas.microsoft.com/office/drawing/2014/main" id="{375903A7-9A57-4BE4-B290-43D3680B4C8A}"/>
              </a:ext>
            </a:extLst>
          </p:cNvPr>
          <p:cNvPicPr>
            <a:picLocks noGrp="1" noChangeAspect="1"/>
          </p:cNvPicPr>
          <p:nvPr>
            <p:ph sz="half" idx="2"/>
          </p:nvPr>
        </p:nvPicPr>
        <p:blipFill>
          <a:blip r:embed="rId2"/>
          <a:stretch>
            <a:fillRect/>
          </a:stretch>
        </p:blipFill>
        <p:spPr>
          <a:xfrm>
            <a:off x="1008679" y="1878169"/>
            <a:ext cx="4761056" cy="2311339"/>
          </a:xfrm>
        </p:spPr>
      </p:pic>
      <p:sp>
        <p:nvSpPr>
          <p:cNvPr id="5" name="Text Placeholder 4">
            <a:extLst>
              <a:ext uri="{FF2B5EF4-FFF2-40B4-BE49-F238E27FC236}">
                <a16:creationId xmlns:a16="http://schemas.microsoft.com/office/drawing/2014/main" id="{1F259E14-910F-4931-9426-4E37C09A70EB}"/>
              </a:ext>
            </a:extLst>
          </p:cNvPr>
          <p:cNvSpPr>
            <a:spLocks noGrp="1"/>
          </p:cNvSpPr>
          <p:nvPr>
            <p:ph type="body" sz="quarter" idx="3"/>
          </p:nvPr>
        </p:nvSpPr>
        <p:spPr/>
        <p:txBody>
          <a:bodyPr/>
          <a:lstStyle/>
          <a:p>
            <a:endParaRPr lang="en-IN"/>
          </a:p>
        </p:txBody>
      </p:sp>
      <p:pic>
        <p:nvPicPr>
          <p:cNvPr id="12" name="Content Placeholder 11">
            <a:extLst>
              <a:ext uri="{FF2B5EF4-FFF2-40B4-BE49-F238E27FC236}">
                <a16:creationId xmlns:a16="http://schemas.microsoft.com/office/drawing/2014/main" id="{72479448-4461-42BF-A580-001DBD259BC6}"/>
              </a:ext>
            </a:extLst>
          </p:cNvPr>
          <p:cNvPicPr>
            <a:picLocks noGrp="1" noChangeAspect="1"/>
          </p:cNvPicPr>
          <p:nvPr>
            <p:ph sz="quarter" idx="4"/>
          </p:nvPr>
        </p:nvPicPr>
        <p:blipFill>
          <a:blip r:embed="rId3"/>
          <a:stretch>
            <a:fillRect/>
          </a:stretch>
        </p:blipFill>
        <p:spPr>
          <a:xfrm>
            <a:off x="6096000" y="1905000"/>
            <a:ext cx="4374524" cy="4148307"/>
          </a:xfrm>
        </p:spPr>
      </p:pic>
      <p:pic>
        <p:nvPicPr>
          <p:cNvPr id="10" name="Picture 9">
            <a:extLst>
              <a:ext uri="{FF2B5EF4-FFF2-40B4-BE49-F238E27FC236}">
                <a16:creationId xmlns:a16="http://schemas.microsoft.com/office/drawing/2014/main" id="{45B6988B-C366-447C-903E-F9EF1F57392C}"/>
              </a:ext>
            </a:extLst>
          </p:cNvPr>
          <p:cNvPicPr>
            <a:picLocks noChangeAspect="1"/>
          </p:cNvPicPr>
          <p:nvPr/>
        </p:nvPicPr>
        <p:blipFill>
          <a:blip r:embed="rId4"/>
          <a:stretch>
            <a:fillRect/>
          </a:stretch>
        </p:blipFill>
        <p:spPr>
          <a:xfrm>
            <a:off x="1008679" y="4458335"/>
            <a:ext cx="4761056" cy="1543220"/>
          </a:xfrm>
          <a:prstGeom prst="rect">
            <a:avLst/>
          </a:prstGeom>
        </p:spPr>
      </p:pic>
    </p:spTree>
    <p:extLst>
      <p:ext uri="{BB962C8B-B14F-4D97-AF65-F5344CB8AC3E}">
        <p14:creationId xmlns:p14="http://schemas.microsoft.com/office/powerpoint/2010/main" val="404718135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55B7C-3BA5-4CEB-9474-F192623994A1}"/>
              </a:ext>
            </a:extLst>
          </p:cNvPr>
          <p:cNvSpPr>
            <a:spLocks noGrp="1"/>
          </p:cNvSpPr>
          <p:nvPr>
            <p:ph type="title"/>
          </p:nvPr>
        </p:nvSpPr>
        <p:spPr/>
        <p:txBody>
          <a:bodyPr/>
          <a:lstStyle/>
          <a:p>
            <a:r>
              <a:rPr lang="en-US" dirty="0"/>
              <a:t>Reverse Engineering</a:t>
            </a:r>
            <a:endParaRPr lang="en-IN" dirty="0"/>
          </a:p>
        </p:txBody>
      </p:sp>
      <p:sp>
        <p:nvSpPr>
          <p:cNvPr id="3" name="Text Placeholder 2">
            <a:extLst>
              <a:ext uri="{FF2B5EF4-FFF2-40B4-BE49-F238E27FC236}">
                <a16:creationId xmlns:a16="http://schemas.microsoft.com/office/drawing/2014/main" id="{4349AEC7-5240-422A-9B3A-D8C6A5312D9A}"/>
              </a:ext>
            </a:extLst>
          </p:cNvPr>
          <p:cNvSpPr>
            <a:spLocks noGrp="1"/>
          </p:cNvSpPr>
          <p:nvPr>
            <p:ph type="body" idx="1"/>
          </p:nvPr>
        </p:nvSpPr>
        <p:spPr/>
        <p:txBody>
          <a:bodyPr/>
          <a:lstStyle/>
          <a:p>
            <a:endParaRPr lang="en-IN"/>
          </a:p>
        </p:txBody>
      </p:sp>
      <p:pic>
        <p:nvPicPr>
          <p:cNvPr id="8" name="Content Placeholder 7">
            <a:extLst>
              <a:ext uri="{FF2B5EF4-FFF2-40B4-BE49-F238E27FC236}">
                <a16:creationId xmlns:a16="http://schemas.microsoft.com/office/drawing/2014/main" id="{40EA0E26-D9C9-4C48-BD97-3225CB5DF70B}"/>
              </a:ext>
            </a:extLst>
          </p:cNvPr>
          <p:cNvPicPr>
            <a:picLocks noGrp="1" noChangeAspect="1"/>
          </p:cNvPicPr>
          <p:nvPr>
            <p:ph sz="half" idx="2"/>
          </p:nvPr>
        </p:nvPicPr>
        <p:blipFill>
          <a:blip r:embed="rId2"/>
          <a:stretch>
            <a:fillRect/>
          </a:stretch>
        </p:blipFill>
        <p:spPr>
          <a:xfrm>
            <a:off x="1103313" y="1921365"/>
            <a:ext cx="3983842" cy="1238250"/>
          </a:xfrm>
        </p:spPr>
      </p:pic>
      <p:sp>
        <p:nvSpPr>
          <p:cNvPr id="5" name="Text Placeholder 4">
            <a:extLst>
              <a:ext uri="{FF2B5EF4-FFF2-40B4-BE49-F238E27FC236}">
                <a16:creationId xmlns:a16="http://schemas.microsoft.com/office/drawing/2014/main" id="{ADC45A5F-4155-4668-B0A1-DC34EA69F3B6}"/>
              </a:ext>
            </a:extLst>
          </p:cNvPr>
          <p:cNvSpPr>
            <a:spLocks noGrp="1"/>
          </p:cNvSpPr>
          <p:nvPr>
            <p:ph type="body" sz="quarter" idx="3"/>
          </p:nvPr>
        </p:nvSpPr>
        <p:spPr/>
        <p:txBody>
          <a:bodyPr/>
          <a:lstStyle/>
          <a:p>
            <a:endParaRPr lang="en-IN"/>
          </a:p>
        </p:txBody>
      </p:sp>
      <p:pic>
        <p:nvPicPr>
          <p:cNvPr id="10" name="Content Placeholder 9">
            <a:extLst>
              <a:ext uri="{FF2B5EF4-FFF2-40B4-BE49-F238E27FC236}">
                <a16:creationId xmlns:a16="http://schemas.microsoft.com/office/drawing/2014/main" id="{C69F3701-5046-4757-8B43-0A2148840086}"/>
              </a:ext>
            </a:extLst>
          </p:cNvPr>
          <p:cNvPicPr>
            <a:picLocks noGrp="1" noChangeAspect="1"/>
          </p:cNvPicPr>
          <p:nvPr>
            <p:ph sz="quarter" idx="4"/>
          </p:nvPr>
        </p:nvPicPr>
        <p:blipFill>
          <a:blip r:embed="rId3"/>
          <a:stretch>
            <a:fillRect/>
          </a:stretch>
        </p:blipFill>
        <p:spPr>
          <a:xfrm>
            <a:off x="5809340" y="1853248"/>
            <a:ext cx="4396338" cy="3056825"/>
          </a:xfrm>
        </p:spPr>
      </p:pic>
      <p:sp>
        <p:nvSpPr>
          <p:cNvPr id="11" name="TextBox 10">
            <a:extLst>
              <a:ext uri="{FF2B5EF4-FFF2-40B4-BE49-F238E27FC236}">
                <a16:creationId xmlns:a16="http://schemas.microsoft.com/office/drawing/2014/main" id="{3C84F404-E1A5-4653-AF4C-BB1935EF9D97}"/>
              </a:ext>
            </a:extLst>
          </p:cNvPr>
          <p:cNvSpPr txBox="1"/>
          <p:nvPr/>
        </p:nvSpPr>
        <p:spPr>
          <a:xfrm>
            <a:off x="1223493" y="3786389"/>
            <a:ext cx="4095482" cy="646331"/>
          </a:xfrm>
          <a:prstGeom prst="rect">
            <a:avLst/>
          </a:prstGeom>
          <a:noFill/>
        </p:spPr>
        <p:txBody>
          <a:bodyPr wrap="square" rtlCol="0">
            <a:spAutoFit/>
          </a:bodyPr>
          <a:lstStyle/>
          <a:p>
            <a:r>
              <a:rPr lang="en-US" dirty="0"/>
              <a:t>Reversing Tools – </a:t>
            </a:r>
            <a:r>
              <a:rPr lang="en-US" dirty="0">
                <a:hlinkClick r:id="rId4"/>
              </a:rPr>
              <a:t>Frida</a:t>
            </a:r>
            <a:r>
              <a:rPr lang="en-US" dirty="0"/>
              <a:t>, </a:t>
            </a:r>
            <a:r>
              <a:rPr lang="en-US" dirty="0">
                <a:hlinkClick r:id="rId5"/>
              </a:rPr>
              <a:t>Radare</a:t>
            </a:r>
            <a:r>
              <a:rPr lang="en-US" dirty="0"/>
              <a:t>, 2Frida Repo</a:t>
            </a:r>
            <a:endParaRPr lang="en-IN" dirty="0"/>
          </a:p>
        </p:txBody>
      </p:sp>
    </p:spTree>
    <p:extLst>
      <p:ext uri="{BB962C8B-B14F-4D97-AF65-F5344CB8AC3E}">
        <p14:creationId xmlns:p14="http://schemas.microsoft.com/office/powerpoint/2010/main" val="331175015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8BCAC-80FA-451F-8F4B-80BDFC29EA48}"/>
              </a:ext>
            </a:extLst>
          </p:cNvPr>
          <p:cNvSpPr>
            <a:spLocks noGrp="1"/>
          </p:cNvSpPr>
          <p:nvPr>
            <p:ph type="title"/>
          </p:nvPr>
        </p:nvSpPr>
        <p:spPr/>
        <p:txBody>
          <a:bodyPr/>
          <a:lstStyle/>
          <a:p>
            <a:r>
              <a:rPr lang="en-US" dirty="0"/>
              <a:t>Best Practices</a:t>
            </a:r>
            <a:endParaRPr lang="en-IN" dirty="0"/>
          </a:p>
        </p:txBody>
      </p:sp>
      <p:sp>
        <p:nvSpPr>
          <p:cNvPr id="3" name="Text Placeholder 2">
            <a:extLst>
              <a:ext uri="{FF2B5EF4-FFF2-40B4-BE49-F238E27FC236}">
                <a16:creationId xmlns:a16="http://schemas.microsoft.com/office/drawing/2014/main" id="{0B7A2A6D-C518-4805-B1D7-1F9A9FFC0C43}"/>
              </a:ext>
            </a:extLst>
          </p:cNvPr>
          <p:cNvSpPr>
            <a:spLocks noGrp="1"/>
          </p:cNvSpPr>
          <p:nvPr>
            <p:ph type="body" idx="1"/>
          </p:nvPr>
        </p:nvSpPr>
        <p:spPr/>
        <p:txBody>
          <a:bodyPr/>
          <a:lstStyle/>
          <a:p>
            <a:endParaRPr lang="en-IN"/>
          </a:p>
        </p:txBody>
      </p:sp>
      <p:pic>
        <p:nvPicPr>
          <p:cNvPr id="8" name="Content Placeholder 7">
            <a:extLst>
              <a:ext uri="{FF2B5EF4-FFF2-40B4-BE49-F238E27FC236}">
                <a16:creationId xmlns:a16="http://schemas.microsoft.com/office/drawing/2014/main" id="{24868191-C3B1-4A5D-86DB-FB94738F5B9D}"/>
              </a:ext>
            </a:extLst>
          </p:cNvPr>
          <p:cNvPicPr>
            <a:picLocks noGrp="1" noChangeAspect="1"/>
          </p:cNvPicPr>
          <p:nvPr>
            <p:ph sz="half" idx="2"/>
          </p:nvPr>
        </p:nvPicPr>
        <p:blipFill>
          <a:blip r:embed="rId2"/>
          <a:stretch>
            <a:fillRect/>
          </a:stretch>
        </p:blipFill>
        <p:spPr>
          <a:xfrm>
            <a:off x="1103313" y="1905000"/>
            <a:ext cx="4396336" cy="2225566"/>
          </a:xfrm>
        </p:spPr>
      </p:pic>
      <p:sp>
        <p:nvSpPr>
          <p:cNvPr id="5" name="Text Placeholder 4">
            <a:extLst>
              <a:ext uri="{FF2B5EF4-FFF2-40B4-BE49-F238E27FC236}">
                <a16:creationId xmlns:a16="http://schemas.microsoft.com/office/drawing/2014/main" id="{F4261E77-F153-436B-A43E-9A348338628A}"/>
              </a:ext>
            </a:extLst>
          </p:cNvPr>
          <p:cNvSpPr>
            <a:spLocks noGrp="1"/>
          </p:cNvSpPr>
          <p:nvPr>
            <p:ph type="body" sz="quarter" idx="3"/>
          </p:nvPr>
        </p:nvSpPr>
        <p:spPr/>
        <p:txBody>
          <a:bodyPr/>
          <a:lstStyle/>
          <a:p>
            <a:endParaRPr lang="en-IN"/>
          </a:p>
        </p:txBody>
      </p:sp>
      <p:pic>
        <p:nvPicPr>
          <p:cNvPr id="12" name="Content Placeholder 11">
            <a:extLst>
              <a:ext uri="{FF2B5EF4-FFF2-40B4-BE49-F238E27FC236}">
                <a16:creationId xmlns:a16="http://schemas.microsoft.com/office/drawing/2014/main" id="{7ED23148-252C-471F-A68E-C6F40AD5EBDF}"/>
              </a:ext>
            </a:extLst>
          </p:cNvPr>
          <p:cNvPicPr>
            <a:picLocks noGrp="1" noChangeAspect="1"/>
          </p:cNvPicPr>
          <p:nvPr>
            <p:ph sz="quarter" idx="4"/>
          </p:nvPr>
        </p:nvPicPr>
        <p:blipFill>
          <a:blip r:embed="rId3"/>
          <a:stretch>
            <a:fillRect/>
          </a:stretch>
        </p:blipFill>
        <p:spPr>
          <a:xfrm>
            <a:off x="5654493" y="1853248"/>
            <a:ext cx="4396336" cy="4403089"/>
          </a:xfrm>
        </p:spPr>
      </p:pic>
      <p:pic>
        <p:nvPicPr>
          <p:cNvPr id="10" name="Picture 9">
            <a:extLst>
              <a:ext uri="{FF2B5EF4-FFF2-40B4-BE49-F238E27FC236}">
                <a16:creationId xmlns:a16="http://schemas.microsoft.com/office/drawing/2014/main" id="{EDE43748-A48C-4A74-BB11-FA36A311819C}"/>
              </a:ext>
            </a:extLst>
          </p:cNvPr>
          <p:cNvPicPr>
            <a:picLocks noChangeAspect="1"/>
          </p:cNvPicPr>
          <p:nvPr/>
        </p:nvPicPr>
        <p:blipFill>
          <a:blip r:embed="rId4"/>
          <a:stretch>
            <a:fillRect/>
          </a:stretch>
        </p:blipFill>
        <p:spPr>
          <a:xfrm>
            <a:off x="1103312" y="4385468"/>
            <a:ext cx="4396337" cy="1870869"/>
          </a:xfrm>
          <a:prstGeom prst="rect">
            <a:avLst/>
          </a:prstGeom>
        </p:spPr>
      </p:pic>
    </p:spTree>
    <p:extLst>
      <p:ext uri="{BB962C8B-B14F-4D97-AF65-F5344CB8AC3E}">
        <p14:creationId xmlns:p14="http://schemas.microsoft.com/office/powerpoint/2010/main" val="198082537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F1DBC-48CF-428C-A91B-0A11D1DFFE0C}"/>
              </a:ext>
            </a:extLst>
          </p:cNvPr>
          <p:cNvSpPr>
            <a:spLocks noGrp="1"/>
          </p:cNvSpPr>
          <p:nvPr>
            <p:ph type="title"/>
          </p:nvPr>
        </p:nvSpPr>
        <p:spPr/>
        <p:txBody>
          <a:bodyPr/>
          <a:lstStyle/>
          <a:p>
            <a:r>
              <a:rPr lang="en-US" dirty="0"/>
              <a:t>OWASP MSTG – Mobile Security Testing Guide</a:t>
            </a:r>
            <a:endParaRPr lang="en-IN" dirty="0"/>
          </a:p>
        </p:txBody>
      </p:sp>
      <p:sp>
        <p:nvSpPr>
          <p:cNvPr id="7" name="Content Placeholder 6">
            <a:extLst>
              <a:ext uri="{FF2B5EF4-FFF2-40B4-BE49-F238E27FC236}">
                <a16:creationId xmlns:a16="http://schemas.microsoft.com/office/drawing/2014/main" id="{C1E6CF44-1744-4842-83D0-4D3DC218529C}"/>
              </a:ext>
            </a:extLst>
          </p:cNvPr>
          <p:cNvSpPr>
            <a:spLocks noGrp="1"/>
          </p:cNvSpPr>
          <p:nvPr>
            <p:ph idx="1"/>
          </p:nvPr>
        </p:nvSpPr>
        <p:spPr/>
        <p:txBody>
          <a:bodyPr/>
          <a:lstStyle/>
          <a:p>
            <a:r>
              <a:rPr lang="en-US" dirty="0"/>
              <a:t>The OWASP Mobile Security Testing Guide (MSTG) is a </a:t>
            </a:r>
            <a:r>
              <a:rPr lang="en-US" u="sng" dirty="0"/>
              <a:t>comprehensive manual for testing </a:t>
            </a:r>
            <a:r>
              <a:rPr lang="en-US" dirty="0"/>
              <a:t>the security of mobile apps. </a:t>
            </a:r>
          </a:p>
          <a:p>
            <a:r>
              <a:rPr lang="en-US" dirty="0"/>
              <a:t>It describes </a:t>
            </a:r>
            <a:r>
              <a:rPr lang="en-US" u="sng" dirty="0"/>
              <a:t>processes and techniques</a:t>
            </a:r>
            <a:r>
              <a:rPr lang="en-US" dirty="0"/>
              <a:t> for verifying the requirements listed in the Mobile Application Security Verification Standard (MASVS)</a:t>
            </a:r>
          </a:p>
          <a:p>
            <a:r>
              <a:rPr lang="en-US" dirty="0"/>
              <a:t>Provides a baseline for complete and consistent security tests. </a:t>
            </a:r>
          </a:p>
          <a:p>
            <a:r>
              <a:rPr lang="en-US" dirty="0"/>
              <a:t>This guide focuses on Native apps for Android and iOS running on smartphones</a:t>
            </a:r>
            <a:endParaRPr lang="en-IN" dirty="0"/>
          </a:p>
        </p:txBody>
      </p:sp>
    </p:spTree>
    <p:extLst>
      <p:ext uri="{BB962C8B-B14F-4D97-AF65-F5344CB8AC3E}">
        <p14:creationId xmlns:p14="http://schemas.microsoft.com/office/powerpoint/2010/main" val="374862186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306E3-5CFB-42B2-9FF6-271B67638A23}"/>
              </a:ext>
            </a:extLst>
          </p:cNvPr>
          <p:cNvSpPr>
            <a:spLocks noGrp="1"/>
          </p:cNvSpPr>
          <p:nvPr>
            <p:ph type="title"/>
          </p:nvPr>
        </p:nvSpPr>
        <p:spPr/>
        <p:txBody>
          <a:bodyPr/>
          <a:lstStyle/>
          <a:p>
            <a:r>
              <a:rPr lang="en-US" dirty="0"/>
              <a:t>Reference Documents</a:t>
            </a:r>
            <a:endParaRPr lang="en-IN" dirty="0"/>
          </a:p>
        </p:txBody>
      </p:sp>
      <p:sp>
        <p:nvSpPr>
          <p:cNvPr id="3" name="Content Placeholder 2">
            <a:extLst>
              <a:ext uri="{FF2B5EF4-FFF2-40B4-BE49-F238E27FC236}">
                <a16:creationId xmlns:a16="http://schemas.microsoft.com/office/drawing/2014/main" id="{1D649123-104B-4DAD-9811-384A10A1DC1A}"/>
              </a:ext>
            </a:extLst>
          </p:cNvPr>
          <p:cNvSpPr>
            <a:spLocks noGrp="1"/>
          </p:cNvSpPr>
          <p:nvPr>
            <p:ph idx="1"/>
          </p:nvPr>
        </p:nvSpPr>
        <p:spPr/>
        <p:txBody>
          <a:bodyPr/>
          <a:lstStyle/>
          <a:p>
            <a:r>
              <a:rPr lang="en-US" dirty="0"/>
              <a:t>MASVS</a:t>
            </a:r>
          </a:p>
          <a:p>
            <a:r>
              <a:rPr lang="en-US" dirty="0"/>
              <a:t>MSTG</a:t>
            </a:r>
          </a:p>
          <a:p>
            <a:r>
              <a:rPr lang="en-US" dirty="0"/>
              <a:t>MSTG Checklist</a:t>
            </a:r>
          </a:p>
          <a:p>
            <a:endParaRPr lang="en-IN" dirty="0"/>
          </a:p>
        </p:txBody>
      </p:sp>
      <p:graphicFrame>
        <p:nvGraphicFramePr>
          <p:cNvPr id="5" name="Object 4">
            <a:extLst>
              <a:ext uri="{FF2B5EF4-FFF2-40B4-BE49-F238E27FC236}">
                <a16:creationId xmlns:a16="http://schemas.microsoft.com/office/drawing/2014/main" id="{E72BBABF-EC80-401B-A431-5692AAA6CB1B}"/>
              </a:ext>
            </a:extLst>
          </p:cNvPr>
          <p:cNvGraphicFramePr>
            <a:graphicFrameLocks noChangeAspect="1"/>
          </p:cNvGraphicFramePr>
          <p:nvPr>
            <p:extLst>
              <p:ext uri="{D42A27DB-BD31-4B8C-83A1-F6EECF244321}">
                <p14:modId xmlns:p14="http://schemas.microsoft.com/office/powerpoint/2010/main" val="2078476537"/>
              </p:ext>
            </p:extLst>
          </p:nvPr>
        </p:nvGraphicFramePr>
        <p:xfrm>
          <a:off x="1800896" y="3930292"/>
          <a:ext cx="914400" cy="771525"/>
        </p:xfrm>
        <a:graphic>
          <a:graphicData uri="http://schemas.openxmlformats.org/presentationml/2006/ole">
            <mc:AlternateContent xmlns:mc="http://schemas.openxmlformats.org/markup-compatibility/2006">
              <mc:Choice xmlns:v="urn:schemas-microsoft-com:vml" Requires="v">
                <p:oleObj spid="_x0000_s2093" name="Packager Shell Object" showAsIcon="1" r:id="rId3" imgW="914400" imgH="771480" progId="Package">
                  <p:embed/>
                </p:oleObj>
              </mc:Choice>
              <mc:Fallback>
                <p:oleObj name="Packager Shell Object" showAsIcon="1" r:id="rId3" imgW="914400" imgH="771480" progId="Package">
                  <p:embed/>
                  <p:pic>
                    <p:nvPicPr>
                      <p:cNvPr id="0" name=""/>
                      <p:cNvPicPr/>
                      <p:nvPr/>
                    </p:nvPicPr>
                    <p:blipFill>
                      <a:blip r:embed="rId4"/>
                      <a:stretch>
                        <a:fillRect/>
                      </a:stretch>
                    </p:blipFill>
                    <p:spPr>
                      <a:xfrm>
                        <a:off x="1800896" y="3930292"/>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424340648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D7DE5-5265-4ED2-B56D-3D247070CA47}"/>
              </a:ext>
            </a:extLst>
          </p:cNvPr>
          <p:cNvSpPr>
            <a:spLocks noGrp="1"/>
          </p:cNvSpPr>
          <p:nvPr>
            <p:ph type="title"/>
          </p:nvPr>
        </p:nvSpPr>
        <p:spPr>
          <a:xfrm>
            <a:off x="583049" y="254192"/>
            <a:ext cx="9404723" cy="1400530"/>
          </a:xfrm>
        </p:spPr>
        <p:txBody>
          <a:bodyPr/>
          <a:lstStyle/>
          <a:p>
            <a:r>
              <a:rPr lang="en-US" dirty="0"/>
              <a:t>Securing Mobile App SDLC</a:t>
            </a:r>
            <a:endParaRPr lang="en-IN" dirty="0"/>
          </a:p>
        </p:txBody>
      </p:sp>
      <p:pic>
        <p:nvPicPr>
          <p:cNvPr id="8" name="Content Placeholder 7">
            <a:extLst>
              <a:ext uri="{FF2B5EF4-FFF2-40B4-BE49-F238E27FC236}">
                <a16:creationId xmlns:a16="http://schemas.microsoft.com/office/drawing/2014/main" id="{D551E96D-2D6B-4959-93E5-E7D128428672}"/>
              </a:ext>
            </a:extLst>
          </p:cNvPr>
          <p:cNvPicPr>
            <a:picLocks noGrp="1" noChangeAspect="1"/>
          </p:cNvPicPr>
          <p:nvPr>
            <p:ph idx="1"/>
          </p:nvPr>
        </p:nvPicPr>
        <p:blipFill>
          <a:blip r:embed="rId2"/>
          <a:stretch>
            <a:fillRect/>
          </a:stretch>
        </p:blipFill>
        <p:spPr>
          <a:xfrm>
            <a:off x="703372" y="1900545"/>
            <a:ext cx="10332489" cy="3822338"/>
          </a:xfrm>
        </p:spPr>
      </p:pic>
    </p:spTree>
    <p:extLst>
      <p:ext uri="{BB962C8B-B14F-4D97-AF65-F5344CB8AC3E}">
        <p14:creationId xmlns:p14="http://schemas.microsoft.com/office/powerpoint/2010/main" val="173331379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2964EC1-E5EC-4EE2-9BF9-2C55A4339D63}"/>
              </a:ext>
            </a:extLst>
          </p:cNvPr>
          <p:cNvPicPr>
            <a:picLocks noGrp="1" noChangeAspect="1"/>
          </p:cNvPicPr>
          <p:nvPr>
            <p:ph idx="1"/>
          </p:nvPr>
        </p:nvPicPr>
        <p:blipFill>
          <a:blip r:embed="rId2"/>
          <a:stretch>
            <a:fillRect/>
          </a:stretch>
        </p:blipFill>
        <p:spPr>
          <a:xfrm>
            <a:off x="759854" y="965915"/>
            <a:ext cx="9504607" cy="5282485"/>
          </a:xfrm>
        </p:spPr>
      </p:pic>
    </p:spTree>
    <p:extLst>
      <p:ext uri="{BB962C8B-B14F-4D97-AF65-F5344CB8AC3E}">
        <p14:creationId xmlns:p14="http://schemas.microsoft.com/office/powerpoint/2010/main" val="158366036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2900D-A016-45A8-A0C9-5BE9A877A450}"/>
              </a:ext>
            </a:extLst>
          </p:cNvPr>
          <p:cNvSpPr>
            <a:spLocks noGrp="1"/>
          </p:cNvSpPr>
          <p:nvPr>
            <p:ph type="title"/>
          </p:nvPr>
        </p:nvSpPr>
        <p:spPr/>
        <p:txBody>
          <a:bodyPr/>
          <a:lstStyle/>
          <a:p>
            <a:r>
              <a:rPr lang="en-US" dirty="0"/>
              <a:t>Complete SDLC Process</a:t>
            </a:r>
            <a:endParaRPr lang="en-IN" dirty="0"/>
          </a:p>
        </p:txBody>
      </p:sp>
      <p:sp>
        <p:nvSpPr>
          <p:cNvPr id="7" name="Content Placeholder 6">
            <a:extLst>
              <a:ext uri="{FF2B5EF4-FFF2-40B4-BE49-F238E27FC236}">
                <a16:creationId xmlns:a16="http://schemas.microsoft.com/office/drawing/2014/main" id="{7D7DE72A-6916-4A8C-AD96-4D2EC0ECA2B5}"/>
              </a:ext>
            </a:extLst>
          </p:cNvPr>
          <p:cNvSpPr>
            <a:spLocks noGrp="1"/>
          </p:cNvSpPr>
          <p:nvPr>
            <p:ph idx="1"/>
          </p:nvPr>
        </p:nvSpPr>
        <p:spPr/>
        <p:txBody>
          <a:bodyPr/>
          <a:lstStyle/>
          <a:p>
            <a:endParaRPr lang="en-IN" dirty="0"/>
          </a:p>
        </p:txBody>
      </p:sp>
      <p:pic>
        <p:nvPicPr>
          <p:cNvPr id="9" name="Picture 8">
            <a:extLst>
              <a:ext uri="{FF2B5EF4-FFF2-40B4-BE49-F238E27FC236}">
                <a16:creationId xmlns:a16="http://schemas.microsoft.com/office/drawing/2014/main" id="{682355B4-685C-4CAD-9B60-6EC0DD61EE07}"/>
              </a:ext>
            </a:extLst>
          </p:cNvPr>
          <p:cNvPicPr>
            <a:picLocks noChangeAspect="1"/>
          </p:cNvPicPr>
          <p:nvPr/>
        </p:nvPicPr>
        <p:blipFill>
          <a:blip r:embed="rId2"/>
          <a:stretch>
            <a:fillRect/>
          </a:stretch>
        </p:blipFill>
        <p:spPr>
          <a:xfrm>
            <a:off x="1084022" y="2052918"/>
            <a:ext cx="9404723" cy="4482388"/>
          </a:xfrm>
          <a:prstGeom prst="rect">
            <a:avLst/>
          </a:prstGeom>
        </p:spPr>
      </p:pic>
    </p:spTree>
    <p:extLst>
      <p:ext uri="{BB962C8B-B14F-4D97-AF65-F5344CB8AC3E}">
        <p14:creationId xmlns:p14="http://schemas.microsoft.com/office/powerpoint/2010/main" val="50400734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5707F-72C0-45CE-85F1-61640B82081F}"/>
              </a:ext>
            </a:extLst>
          </p:cNvPr>
          <p:cNvSpPr>
            <a:spLocks noGrp="1"/>
          </p:cNvSpPr>
          <p:nvPr>
            <p:ph type="title"/>
          </p:nvPr>
        </p:nvSpPr>
        <p:spPr/>
        <p:txBody>
          <a:bodyPr/>
          <a:lstStyle/>
          <a:p>
            <a:r>
              <a:rPr lang="en-US" dirty="0"/>
              <a:t>Mobile App Setup</a:t>
            </a:r>
            <a:endParaRPr lang="en-IN" dirty="0"/>
          </a:p>
        </p:txBody>
      </p:sp>
      <p:pic>
        <p:nvPicPr>
          <p:cNvPr id="5" name="Content Placeholder 4">
            <a:extLst>
              <a:ext uri="{FF2B5EF4-FFF2-40B4-BE49-F238E27FC236}">
                <a16:creationId xmlns:a16="http://schemas.microsoft.com/office/drawing/2014/main" id="{AC58111F-F816-456C-9013-59D765FCBE53}"/>
              </a:ext>
            </a:extLst>
          </p:cNvPr>
          <p:cNvPicPr>
            <a:picLocks noGrp="1" noChangeAspect="1"/>
          </p:cNvPicPr>
          <p:nvPr>
            <p:ph idx="1"/>
          </p:nvPr>
        </p:nvPicPr>
        <p:blipFill>
          <a:blip r:embed="rId2"/>
          <a:stretch>
            <a:fillRect/>
          </a:stretch>
        </p:blipFill>
        <p:spPr>
          <a:xfrm>
            <a:off x="1710653" y="2052638"/>
            <a:ext cx="7732469" cy="4195762"/>
          </a:xfrm>
        </p:spPr>
      </p:pic>
    </p:spTree>
    <p:extLst>
      <p:ext uri="{BB962C8B-B14F-4D97-AF65-F5344CB8AC3E}">
        <p14:creationId xmlns:p14="http://schemas.microsoft.com/office/powerpoint/2010/main" val="2583728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010D85-0D0B-4EFD-80DA-31EB817A1EC1}"/>
              </a:ext>
            </a:extLst>
          </p:cNvPr>
          <p:cNvSpPr>
            <a:spLocks noGrp="1"/>
          </p:cNvSpPr>
          <p:nvPr>
            <p:ph type="title"/>
          </p:nvPr>
        </p:nvSpPr>
        <p:spPr/>
        <p:txBody>
          <a:bodyPr/>
          <a:lstStyle/>
          <a:p>
            <a:r>
              <a:rPr lang="en-US" dirty="0"/>
              <a:t>ASVS Level 1 : Basic</a:t>
            </a:r>
            <a:endParaRPr lang="en-IN" dirty="0"/>
          </a:p>
        </p:txBody>
      </p:sp>
      <p:sp>
        <p:nvSpPr>
          <p:cNvPr id="3" name="Content Placeholder 2">
            <a:extLst>
              <a:ext uri="{FF2B5EF4-FFF2-40B4-BE49-F238E27FC236}">
                <a16:creationId xmlns:a16="http://schemas.microsoft.com/office/drawing/2014/main" id="{7B396187-0073-4BBD-AD1F-C6D7C67438D6}"/>
              </a:ext>
            </a:extLst>
          </p:cNvPr>
          <p:cNvSpPr>
            <a:spLocks noGrp="1"/>
          </p:cNvSpPr>
          <p:nvPr>
            <p:ph idx="1"/>
          </p:nvPr>
        </p:nvSpPr>
        <p:spPr/>
        <p:txBody>
          <a:bodyPr>
            <a:normAutofit/>
          </a:bodyPr>
          <a:lstStyle/>
          <a:p>
            <a:r>
              <a:rPr lang="en-US" sz="1400" dirty="0"/>
              <a:t>This level</a:t>
            </a:r>
            <a:r>
              <a:rPr lang="en-US" sz="1400" b="0" i="0" dirty="0">
                <a:effectLst/>
              </a:rPr>
              <a:t> is for basic applications which don’t have confidentiality as a priority and </a:t>
            </a:r>
            <a:r>
              <a:rPr lang="en-US" sz="1400" b="0" i="0" u="sng" dirty="0">
                <a:effectLst/>
              </a:rPr>
              <a:t>are less vulnerable </a:t>
            </a:r>
            <a:r>
              <a:rPr lang="en-US" sz="1400" b="0" i="0" dirty="0">
                <a:effectLst/>
              </a:rPr>
              <a:t>to cyber attacks. </a:t>
            </a:r>
          </a:p>
          <a:p>
            <a:r>
              <a:rPr lang="en-US" sz="1400" b="0" i="0" dirty="0">
                <a:effectLst/>
              </a:rPr>
              <a:t>This basic level of security assurance </a:t>
            </a:r>
            <a:r>
              <a:rPr lang="en-US" sz="1400" b="0" i="0" u="sng" dirty="0">
                <a:effectLst/>
              </a:rPr>
              <a:t>must be fulfilled by each </a:t>
            </a:r>
            <a:r>
              <a:rPr lang="en-US" sz="1400" b="0" i="0" dirty="0">
                <a:effectLst/>
              </a:rPr>
              <a:t>and every application</a:t>
            </a:r>
          </a:p>
          <a:p>
            <a:r>
              <a:rPr lang="en-US" sz="1400" dirty="0"/>
              <a:t>A</a:t>
            </a:r>
            <a:r>
              <a:rPr lang="en-US" sz="1400" b="0" i="0" dirty="0">
                <a:effectLst/>
              </a:rPr>
              <a:t>ll the measures are penetration </a:t>
            </a:r>
            <a:r>
              <a:rPr lang="en-US" sz="1400" b="0" i="0" u="sng" dirty="0">
                <a:effectLst/>
              </a:rPr>
              <a:t>testable without requiring access to source code </a:t>
            </a:r>
            <a:r>
              <a:rPr lang="en-US" sz="1400" b="0" i="0" dirty="0">
                <a:effectLst/>
              </a:rPr>
              <a:t>or configurations</a:t>
            </a:r>
          </a:p>
          <a:p>
            <a:r>
              <a:rPr lang="en-US" sz="1400" dirty="0"/>
              <a:t>Level 1 controls can be checked either </a:t>
            </a:r>
            <a:r>
              <a:rPr lang="en-US" sz="1400" u="sng" dirty="0"/>
              <a:t>automatically by tools or simply manually </a:t>
            </a:r>
            <a:r>
              <a:rPr lang="en-US" sz="1400" dirty="0"/>
              <a:t>without access to source code</a:t>
            </a:r>
          </a:p>
          <a:p>
            <a:r>
              <a:rPr lang="en-US" sz="1400" dirty="0"/>
              <a:t>Threats to the application will most likely be from attackers who are </a:t>
            </a:r>
            <a:r>
              <a:rPr lang="en-US" sz="1400" u="sng" dirty="0"/>
              <a:t>using simple and low effort techniques </a:t>
            </a:r>
            <a:r>
              <a:rPr lang="en-US" sz="1400" dirty="0"/>
              <a:t>to identify easy-to-find and easy-to-exploit vulnerabilities.</a:t>
            </a:r>
          </a:p>
          <a:p>
            <a:pPr marL="0" indent="0">
              <a:buNone/>
            </a:pPr>
            <a:br>
              <a:rPr lang="en-US" sz="1400" dirty="0"/>
            </a:br>
            <a:br>
              <a:rPr lang="en-US" sz="1400" dirty="0"/>
            </a:br>
            <a:endParaRPr lang="en-IN" sz="1400" dirty="0"/>
          </a:p>
        </p:txBody>
      </p:sp>
    </p:spTree>
    <p:extLst>
      <p:ext uri="{BB962C8B-B14F-4D97-AF65-F5344CB8AC3E}">
        <p14:creationId xmlns:p14="http://schemas.microsoft.com/office/powerpoint/2010/main" val="60103289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D6AEB-CAE7-4FA7-B1CC-DD0FF8314FE9}"/>
              </a:ext>
            </a:extLst>
          </p:cNvPr>
          <p:cNvSpPr>
            <a:spLocks noGrp="1"/>
          </p:cNvSpPr>
          <p:nvPr>
            <p:ph type="title"/>
          </p:nvPr>
        </p:nvSpPr>
        <p:spPr/>
        <p:txBody>
          <a:bodyPr/>
          <a:lstStyle/>
          <a:p>
            <a:r>
              <a:rPr lang="en-US" dirty="0"/>
              <a:t>Man-In-The-Middle (MITM) Attack</a:t>
            </a:r>
            <a:endParaRPr lang="en-IN" dirty="0"/>
          </a:p>
        </p:txBody>
      </p:sp>
      <p:pic>
        <p:nvPicPr>
          <p:cNvPr id="5" name="Content Placeholder 4">
            <a:extLst>
              <a:ext uri="{FF2B5EF4-FFF2-40B4-BE49-F238E27FC236}">
                <a16:creationId xmlns:a16="http://schemas.microsoft.com/office/drawing/2014/main" id="{5AC8FC35-F089-40D5-A784-AEE5D7AEA21B}"/>
              </a:ext>
            </a:extLst>
          </p:cNvPr>
          <p:cNvPicPr>
            <a:picLocks noGrp="1" noChangeAspect="1"/>
          </p:cNvPicPr>
          <p:nvPr>
            <p:ph idx="1"/>
          </p:nvPr>
        </p:nvPicPr>
        <p:blipFill>
          <a:blip r:embed="rId2"/>
          <a:stretch>
            <a:fillRect/>
          </a:stretch>
        </p:blipFill>
        <p:spPr>
          <a:xfrm>
            <a:off x="646111" y="1853248"/>
            <a:ext cx="10089126" cy="4127369"/>
          </a:xfrm>
        </p:spPr>
      </p:pic>
    </p:spTree>
    <p:extLst>
      <p:ext uri="{BB962C8B-B14F-4D97-AF65-F5344CB8AC3E}">
        <p14:creationId xmlns:p14="http://schemas.microsoft.com/office/powerpoint/2010/main" val="233570427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2D22B-A1B1-44B8-89B1-91EDDD758276}"/>
              </a:ext>
            </a:extLst>
          </p:cNvPr>
          <p:cNvSpPr>
            <a:spLocks noGrp="1"/>
          </p:cNvSpPr>
          <p:nvPr>
            <p:ph type="title"/>
          </p:nvPr>
        </p:nvSpPr>
        <p:spPr/>
        <p:txBody>
          <a:bodyPr/>
          <a:lstStyle/>
          <a:p>
            <a:r>
              <a:rPr lang="en-US" dirty="0"/>
              <a:t>Agile Inclusion</a:t>
            </a:r>
            <a:endParaRPr lang="en-IN" dirty="0"/>
          </a:p>
        </p:txBody>
      </p:sp>
      <p:pic>
        <p:nvPicPr>
          <p:cNvPr id="5" name="Content Placeholder 4">
            <a:extLst>
              <a:ext uri="{FF2B5EF4-FFF2-40B4-BE49-F238E27FC236}">
                <a16:creationId xmlns:a16="http://schemas.microsoft.com/office/drawing/2014/main" id="{E2388D3C-46C7-4BA1-9D2F-083617821FA4}"/>
              </a:ext>
            </a:extLst>
          </p:cNvPr>
          <p:cNvPicPr>
            <a:picLocks noGrp="1" noChangeAspect="1"/>
          </p:cNvPicPr>
          <p:nvPr>
            <p:ph idx="1"/>
          </p:nvPr>
        </p:nvPicPr>
        <p:blipFill>
          <a:blip r:embed="rId2"/>
          <a:stretch>
            <a:fillRect/>
          </a:stretch>
        </p:blipFill>
        <p:spPr>
          <a:xfrm>
            <a:off x="953660" y="1519708"/>
            <a:ext cx="6773664" cy="5061396"/>
          </a:xfrm>
        </p:spPr>
      </p:pic>
    </p:spTree>
    <p:extLst>
      <p:ext uri="{BB962C8B-B14F-4D97-AF65-F5344CB8AC3E}">
        <p14:creationId xmlns:p14="http://schemas.microsoft.com/office/powerpoint/2010/main" val="1567786860"/>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blip>
          <a:srcRect t="18308" r="6818" b="2872"/>
          <a:stretch/>
        </p:blipFill>
        <p:spPr>
          <a:xfrm flipH="1">
            <a:off x="20" y="10"/>
            <a:ext cx="12191980" cy="6857990"/>
          </a:xfrm>
          <a:prstGeom prst="rect">
            <a:avLst/>
          </a:prstGeom>
        </p:spPr>
      </p:pic>
      <p:sp>
        <p:nvSpPr>
          <p:cNvPr id="12" name="Title 11">
            <a:extLst>
              <a:ext uri="{FF2B5EF4-FFF2-40B4-BE49-F238E27FC236}">
                <a16:creationId xmlns:a16="http://schemas.microsoft.com/office/drawing/2014/main" id="{970C361B-D32E-42E0-A41E-86C3D9AC886F}"/>
              </a:ext>
            </a:extLst>
          </p:cNvPr>
          <p:cNvSpPr>
            <a:spLocks noGrp="1"/>
          </p:cNvSpPr>
          <p:nvPr>
            <p:ph type="ctrTitle"/>
          </p:nvPr>
        </p:nvSpPr>
        <p:spPr>
          <a:xfrm>
            <a:off x="1154955" y="1447800"/>
            <a:ext cx="8825658" cy="3329581"/>
          </a:xfrm>
        </p:spPr>
        <p:txBody>
          <a:bodyPr>
            <a:normAutofit/>
          </a:bodyPr>
          <a:lstStyle/>
          <a:p>
            <a:r>
              <a:rPr lang="en-US" dirty="0"/>
              <a:t>Thank You!</a:t>
            </a:r>
            <a:endParaRPr lang="ru-RU" dirty="0"/>
          </a:p>
        </p:txBody>
      </p:sp>
      <p:sp>
        <p:nvSpPr>
          <p:cNvPr id="13" name="Subtitle 12">
            <a:extLst>
              <a:ext uri="{FF2B5EF4-FFF2-40B4-BE49-F238E27FC236}">
                <a16:creationId xmlns:a16="http://schemas.microsoft.com/office/drawing/2014/main" id="{336E726C-3DE4-41AA-88A0-C92B0C34163D}"/>
              </a:ext>
            </a:extLst>
          </p:cNvPr>
          <p:cNvSpPr>
            <a:spLocks noGrp="1"/>
          </p:cNvSpPr>
          <p:nvPr>
            <p:ph type="subTitle" idx="1"/>
          </p:nvPr>
        </p:nvSpPr>
        <p:spPr>
          <a:xfrm>
            <a:off x="1154955" y="4777380"/>
            <a:ext cx="8825658" cy="861420"/>
          </a:xfrm>
        </p:spPr>
        <p:txBody>
          <a:bodyPr>
            <a:normAutofit/>
          </a:bodyPr>
          <a:lstStyle/>
          <a:p>
            <a:r>
              <a:rPr lang="en-US" dirty="0"/>
              <a:t>Jolly.trivedi@ltts.com</a:t>
            </a:r>
            <a:endParaRPr lang="ru-RU" dirty="0"/>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10767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BD7C5-5921-4808-94BD-046D46D49868}"/>
              </a:ext>
            </a:extLst>
          </p:cNvPr>
          <p:cNvSpPr>
            <a:spLocks noGrp="1"/>
          </p:cNvSpPr>
          <p:nvPr>
            <p:ph type="title"/>
          </p:nvPr>
        </p:nvSpPr>
        <p:spPr/>
        <p:txBody>
          <a:bodyPr/>
          <a:lstStyle/>
          <a:p>
            <a:r>
              <a:rPr lang="en-US" dirty="0"/>
              <a:t>ASVS Level 2 : Standard</a:t>
            </a:r>
            <a:endParaRPr lang="en-IN" dirty="0"/>
          </a:p>
        </p:txBody>
      </p:sp>
      <p:sp>
        <p:nvSpPr>
          <p:cNvPr id="3" name="Content Placeholder 2">
            <a:extLst>
              <a:ext uri="{FF2B5EF4-FFF2-40B4-BE49-F238E27FC236}">
                <a16:creationId xmlns:a16="http://schemas.microsoft.com/office/drawing/2014/main" id="{08E62393-3A10-45A1-897E-BC3944DBDC91}"/>
              </a:ext>
            </a:extLst>
          </p:cNvPr>
          <p:cNvSpPr>
            <a:spLocks noGrp="1"/>
          </p:cNvSpPr>
          <p:nvPr>
            <p:ph idx="1"/>
          </p:nvPr>
        </p:nvSpPr>
        <p:spPr/>
        <p:txBody>
          <a:bodyPr>
            <a:normAutofit/>
          </a:bodyPr>
          <a:lstStyle/>
          <a:p>
            <a:r>
              <a:rPr lang="en-US" sz="1500" dirty="0"/>
              <a:t>The applications which regularly </a:t>
            </a:r>
            <a:r>
              <a:rPr lang="en-US" sz="1500" u="sng" dirty="0"/>
              <a:t>handle business to business transactions </a:t>
            </a:r>
            <a:r>
              <a:rPr lang="en-US" sz="1500" dirty="0"/>
              <a:t>must follow the level 2 guidelines</a:t>
            </a:r>
            <a:br>
              <a:rPr lang="en-US" sz="1500" dirty="0"/>
            </a:br>
            <a:endParaRPr lang="en-US" sz="1500" dirty="0"/>
          </a:p>
          <a:p>
            <a:r>
              <a:rPr lang="en-US" sz="1500" dirty="0"/>
              <a:t>The security controls mentioned in this level protect the application from </a:t>
            </a:r>
            <a:r>
              <a:rPr lang="en-US" sz="1500" u="sng" dirty="0"/>
              <a:t>invalid access control, injection flaws, authentication, and validation errors</a:t>
            </a:r>
            <a:r>
              <a:rPr lang="en-US" sz="1500" dirty="0"/>
              <a:t>, and so on</a:t>
            </a:r>
            <a:br>
              <a:rPr lang="en-US" sz="1500" dirty="0"/>
            </a:br>
            <a:endParaRPr lang="en-US" sz="1500" dirty="0"/>
          </a:p>
          <a:p>
            <a:r>
              <a:rPr lang="en-US" sz="1500" dirty="0"/>
              <a:t>This level ensures that the controls for security effectively align with the level of threat the application is exposed to.</a:t>
            </a:r>
          </a:p>
          <a:p>
            <a:r>
              <a:rPr lang="en-US" sz="1500" dirty="0"/>
              <a:t>Threats to Level 2 applications will typically be </a:t>
            </a:r>
            <a:r>
              <a:rPr lang="en-US" sz="1500" u="sng" dirty="0"/>
              <a:t>skilled and motivated attackers </a:t>
            </a:r>
            <a:r>
              <a:rPr lang="en-US" sz="1500" dirty="0"/>
              <a:t>focusing on specific targets using tools and techniques that are highly practiced and </a:t>
            </a:r>
            <a:r>
              <a:rPr lang="en-US" sz="1500" u="sng" dirty="0"/>
              <a:t>effective</a:t>
            </a:r>
            <a:r>
              <a:rPr lang="en-US" sz="1500" dirty="0"/>
              <a:t> at discovering and exploiting weaknesses within applications</a:t>
            </a:r>
            <a:br>
              <a:rPr lang="en-US" dirty="0"/>
            </a:br>
            <a:endParaRPr lang="en-IN" dirty="0"/>
          </a:p>
        </p:txBody>
      </p:sp>
    </p:spTree>
    <p:extLst>
      <p:ext uri="{BB962C8B-B14F-4D97-AF65-F5344CB8AC3E}">
        <p14:creationId xmlns:p14="http://schemas.microsoft.com/office/powerpoint/2010/main" val="478725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DFA56-4A51-4E89-BAD5-14B79F9C198F}"/>
              </a:ext>
            </a:extLst>
          </p:cNvPr>
          <p:cNvSpPr>
            <a:spLocks noGrp="1"/>
          </p:cNvSpPr>
          <p:nvPr>
            <p:ph type="title"/>
          </p:nvPr>
        </p:nvSpPr>
        <p:spPr/>
        <p:txBody>
          <a:bodyPr/>
          <a:lstStyle/>
          <a:p>
            <a:r>
              <a:rPr lang="en-US" dirty="0"/>
              <a:t>ASVS Level 3 : Advanced</a:t>
            </a:r>
            <a:endParaRPr lang="en-IN" dirty="0"/>
          </a:p>
        </p:txBody>
      </p:sp>
      <p:sp>
        <p:nvSpPr>
          <p:cNvPr id="3" name="Content Placeholder 2">
            <a:extLst>
              <a:ext uri="{FF2B5EF4-FFF2-40B4-BE49-F238E27FC236}">
                <a16:creationId xmlns:a16="http://schemas.microsoft.com/office/drawing/2014/main" id="{56D8CE43-11D1-4817-A47C-2F80E3DF4F83}"/>
              </a:ext>
            </a:extLst>
          </p:cNvPr>
          <p:cNvSpPr>
            <a:spLocks noGrp="1"/>
          </p:cNvSpPr>
          <p:nvPr>
            <p:ph idx="1"/>
          </p:nvPr>
        </p:nvSpPr>
        <p:spPr/>
        <p:txBody>
          <a:bodyPr/>
          <a:lstStyle/>
          <a:p>
            <a:r>
              <a:rPr lang="en-US" sz="1500" dirty="0"/>
              <a:t>This is the </a:t>
            </a:r>
            <a:r>
              <a:rPr lang="en-US" sz="1500" u="sng" dirty="0"/>
              <a:t>highest level of security </a:t>
            </a:r>
            <a:r>
              <a:rPr lang="en-US" sz="1500" dirty="0"/>
              <a:t>that can be built into an application.</a:t>
            </a:r>
            <a:br>
              <a:rPr lang="en-US" sz="1500" dirty="0"/>
            </a:br>
            <a:endParaRPr lang="en-US" sz="1500" dirty="0"/>
          </a:p>
          <a:p>
            <a:r>
              <a:rPr lang="en-US" sz="1500" dirty="0"/>
              <a:t>is generally preferred by applications which aim for a significant level of security like </a:t>
            </a:r>
            <a:r>
              <a:rPr lang="en-US" sz="1500" u="sng" dirty="0"/>
              <a:t>healthcare, military, and other critical applications</a:t>
            </a:r>
            <a:r>
              <a:rPr lang="en-US" sz="1500" dirty="0"/>
              <a:t>.</a:t>
            </a:r>
            <a:br>
              <a:rPr lang="en-US" sz="1500" dirty="0"/>
            </a:br>
            <a:endParaRPr lang="en-US" sz="1500" dirty="0"/>
          </a:p>
          <a:p>
            <a:r>
              <a:rPr lang="en-US" sz="1500" dirty="0"/>
              <a:t>This level require applications to build security layers from the beginning and also </a:t>
            </a:r>
            <a:r>
              <a:rPr lang="en-US" sz="1500" u="sng" dirty="0"/>
              <a:t>document and audit </a:t>
            </a:r>
            <a:r>
              <a:rPr lang="en-US" sz="1500" dirty="0"/>
              <a:t>their efforts.</a:t>
            </a:r>
          </a:p>
          <a:p>
            <a:r>
              <a:rPr lang="en-US" sz="1500" dirty="0"/>
              <a:t>Requires more in-depth analysis of architecture, coding, and testing than all the other levels. </a:t>
            </a:r>
            <a:br>
              <a:rPr lang="en-US" dirty="0"/>
            </a:br>
            <a:endParaRPr lang="en-IN" dirty="0"/>
          </a:p>
        </p:txBody>
      </p:sp>
    </p:spTree>
    <p:extLst>
      <p:ext uri="{BB962C8B-B14F-4D97-AF65-F5344CB8AC3E}">
        <p14:creationId xmlns:p14="http://schemas.microsoft.com/office/powerpoint/2010/main" val="852618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B9C28-87E8-4F50-B28E-9A84D29A97F9}"/>
              </a:ext>
            </a:extLst>
          </p:cNvPr>
          <p:cNvSpPr>
            <a:spLocks noGrp="1"/>
          </p:cNvSpPr>
          <p:nvPr>
            <p:ph type="title"/>
          </p:nvPr>
        </p:nvSpPr>
        <p:spPr/>
        <p:txBody>
          <a:bodyPr/>
          <a:lstStyle/>
          <a:p>
            <a:r>
              <a:rPr lang="en-US" dirty="0"/>
              <a:t>ASVS Levels</a:t>
            </a:r>
            <a:endParaRPr lang="en-IN" dirty="0"/>
          </a:p>
        </p:txBody>
      </p:sp>
      <p:pic>
        <p:nvPicPr>
          <p:cNvPr id="5" name="Content Placeholder 4">
            <a:extLst>
              <a:ext uri="{FF2B5EF4-FFF2-40B4-BE49-F238E27FC236}">
                <a16:creationId xmlns:a16="http://schemas.microsoft.com/office/drawing/2014/main" id="{8F5A30E0-49DB-44F8-843D-F4ECD3133FD6}"/>
              </a:ext>
            </a:extLst>
          </p:cNvPr>
          <p:cNvPicPr>
            <a:picLocks noGrp="1" noChangeAspect="1"/>
          </p:cNvPicPr>
          <p:nvPr>
            <p:ph idx="1"/>
          </p:nvPr>
        </p:nvPicPr>
        <p:blipFill>
          <a:blip r:embed="rId2"/>
          <a:stretch>
            <a:fillRect/>
          </a:stretch>
        </p:blipFill>
        <p:spPr>
          <a:xfrm>
            <a:off x="837127" y="1275008"/>
            <a:ext cx="10354613" cy="5130274"/>
          </a:xfrm>
        </p:spPr>
      </p:pic>
    </p:spTree>
    <p:extLst>
      <p:ext uri="{BB962C8B-B14F-4D97-AF65-F5344CB8AC3E}">
        <p14:creationId xmlns:p14="http://schemas.microsoft.com/office/powerpoint/2010/main" val="55542394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3.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Digital design</Template>
  <TotalTime>16409</TotalTime>
  <Words>2693</Words>
  <Application>Microsoft Office PowerPoint</Application>
  <PresentationFormat>Widescreen</PresentationFormat>
  <Paragraphs>230</Paragraphs>
  <Slides>62</Slides>
  <Notes>3</Notes>
  <HiddenSlides>6</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2</vt:i4>
      </vt:variant>
      <vt:variant>
        <vt:lpstr>Slide Titles</vt:lpstr>
      </vt:variant>
      <vt:variant>
        <vt:i4>62</vt:i4>
      </vt:variant>
    </vt:vector>
  </HeadingPairs>
  <TitlesOfParts>
    <vt:vector size="70" baseType="lpstr">
      <vt:lpstr>Arial</vt:lpstr>
      <vt:lpstr>Calibri</vt:lpstr>
      <vt:lpstr>Century Gothic</vt:lpstr>
      <vt:lpstr>Open Sans</vt:lpstr>
      <vt:lpstr>Wingdings 3</vt:lpstr>
      <vt:lpstr>Ion</vt:lpstr>
      <vt:lpstr>Packager Shell Object</vt:lpstr>
      <vt:lpstr>Worksheet</vt:lpstr>
      <vt:lpstr>OWASP Application Security Frameworks</vt:lpstr>
      <vt:lpstr>Agenda</vt:lpstr>
      <vt:lpstr>OWASP ASVS - Application Security Verification Standard 4.0.3</vt:lpstr>
      <vt:lpstr>OWASP ASVS</vt:lpstr>
      <vt:lpstr>Philosophy of ASVS</vt:lpstr>
      <vt:lpstr>ASVS Level 1 : Basic</vt:lpstr>
      <vt:lpstr>ASVS Level 2 : Standard</vt:lpstr>
      <vt:lpstr>ASVS Level 3 : Advanced</vt:lpstr>
      <vt:lpstr>ASVS Levels</vt:lpstr>
      <vt:lpstr>Uses of ASVS</vt:lpstr>
      <vt:lpstr>Domains of ASVS</vt:lpstr>
      <vt:lpstr>V1: ARCHITECTURE, DESIGN AND THREAT MODELLING REQUIREMENTS</vt:lpstr>
      <vt:lpstr>V2: AUTHENTICATION VERIFICATION REQUIREMENTS</vt:lpstr>
      <vt:lpstr>V3: SESSION MANAGEMENT VERIFICATION REQUIREMENTS</vt:lpstr>
      <vt:lpstr>Half open attack</vt:lpstr>
      <vt:lpstr>V4: ACCESS CONTROL VERIFICATION REQUIREMENTS </vt:lpstr>
      <vt:lpstr>V5: VALIDATION, SANITATION AND ENCODING VERIFICATION</vt:lpstr>
      <vt:lpstr>V6: STORED CRYPTOGRAPHY VERIFICATION REQUIREMENTS </vt:lpstr>
      <vt:lpstr>V7: ERROR HANDLING AND LOGGING VERIFICATION REQUIREMENTS </vt:lpstr>
      <vt:lpstr>V8: DATA PROTECTION VERIFICATION REQUIREMENTS </vt:lpstr>
      <vt:lpstr>V9: COMMUNICATION VERIFICATION REQUIREMENTS </vt:lpstr>
      <vt:lpstr>V10: MALICIOUS CODE VERIFICATION REQUIREMENTS </vt:lpstr>
      <vt:lpstr>V11: BUSINESS LOGIC VERIFICATION REQUIREMENTS </vt:lpstr>
      <vt:lpstr>V12: FILE AND RESOURCES VERIFICATION REQUIREMENTS </vt:lpstr>
      <vt:lpstr>V13 API AND WEB SERVICE VERIFICATION REQUIREMENTS </vt:lpstr>
      <vt:lpstr>V14: CONFIGURATION VERIFICATION REQUIREMENTS </vt:lpstr>
      <vt:lpstr>OWASP ASVS Checklist for Security Audit </vt:lpstr>
      <vt:lpstr>OWASP ASVS Checklist for Security Audit</vt:lpstr>
      <vt:lpstr>OWASP ASVS Checklist for Security Audit</vt:lpstr>
      <vt:lpstr>ASVS Checklist</vt:lpstr>
      <vt:lpstr>Recommendations for OWASP Top 10 and ASVS</vt:lpstr>
      <vt:lpstr>Basic Difference…</vt:lpstr>
      <vt:lpstr>Mobile Security Challenges</vt:lpstr>
      <vt:lpstr>OWASP Mobile Top Ten Security Risks / Vulnerabilities</vt:lpstr>
      <vt:lpstr>MASVS - Mobile Application Security Verification Standard (MASVS).</vt:lpstr>
      <vt:lpstr>MASVS Objectives</vt:lpstr>
      <vt:lpstr>MASVS Levels</vt:lpstr>
      <vt:lpstr>MASVS Mobile AppSec Model</vt:lpstr>
      <vt:lpstr>MASVS Mobile AppSec Model</vt:lpstr>
      <vt:lpstr>MASVS Security Requirements</vt:lpstr>
      <vt:lpstr>Mobile Attack Surface</vt:lpstr>
      <vt:lpstr>OWASP MASVS for Mobile Attacks</vt:lpstr>
      <vt:lpstr>Key Areas in Mobile App Security</vt:lpstr>
      <vt:lpstr>Top 5 Areas To Focus OWASP MASVS</vt:lpstr>
      <vt:lpstr>Insecure Data Storage &amp; Crypto</vt:lpstr>
      <vt:lpstr>Best Practices</vt:lpstr>
      <vt:lpstr>Insecure Network Communication</vt:lpstr>
      <vt:lpstr>Best Practices</vt:lpstr>
      <vt:lpstr>Insecure Authentication or Authorization</vt:lpstr>
      <vt:lpstr>Best Practices</vt:lpstr>
      <vt:lpstr>Insecure Coding Practices </vt:lpstr>
      <vt:lpstr>Reverse Engineering</vt:lpstr>
      <vt:lpstr>Best Practices</vt:lpstr>
      <vt:lpstr>OWASP MSTG – Mobile Security Testing Guide</vt:lpstr>
      <vt:lpstr>Reference Documents</vt:lpstr>
      <vt:lpstr>Securing Mobile App SDLC</vt:lpstr>
      <vt:lpstr>PowerPoint Presentation</vt:lpstr>
      <vt:lpstr>Complete SDLC Process</vt:lpstr>
      <vt:lpstr>Mobile App Setup</vt:lpstr>
      <vt:lpstr>Man-In-The-Middle (MITM) Attack</vt:lpstr>
      <vt:lpstr>Agile Inclusion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DESIGN</dc:title>
  <dc:creator>Jolly Trivedi</dc:creator>
  <cp:lastModifiedBy>Sai Praneetha Bhaskaruni</cp:lastModifiedBy>
  <cp:revision>282</cp:revision>
  <dcterms:created xsi:type="dcterms:W3CDTF">2022-03-09T14:22:57Z</dcterms:created>
  <dcterms:modified xsi:type="dcterms:W3CDTF">2022-04-27T05:25:44Z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3bb46c77-3b58-4101-b463-cd3b3d516e4a_Enabled">
    <vt:lpwstr>true</vt:lpwstr>
  </property>
  <property fmtid="{D5CDD505-2E9C-101B-9397-08002B2CF9AE}" pid="4" name="MSIP_Label_3bb46c77-3b58-4101-b463-cd3b3d516e4a_SetDate">
    <vt:lpwstr>2022-03-09T14:29:00Z</vt:lpwstr>
  </property>
  <property fmtid="{D5CDD505-2E9C-101B-9397-08002B2CF9AE}" pid="5" name="MSIP_Label_3bb46c77-3b58-4101-b463-cd3b3d516e4a_Method">
    <vt:lpwstr>Privileged</vt:lpwstr>
  </property>
  <property fmtid="{D5CDD505-2E9C-101B-9397-08002B2CF9AE}" pid="6" name="MSIP_Label_3bb46c77-3b58-4101-b463-cd3b3d516e4a_Name">
    <vt:lpwstr>Non-Business</vt:lpwstr>
  </property>
  <property fmtid="{D5CDD505-2E9C-101B-9397-08002B2CF9AE}" pid="7" name="MSIP_Label_3bb46c77-3b58-4101-b463-cd3b3d516e4a_SiteId">
    <vt:lpwstr>311b3378-8e8a-4b5e-a33f-e80a3d8ba60a</vt:lpwstr>
  </property>
  <property fmtid="{D5CDD505-2E9C-101B-9397-08002B2CF9AE}" pid="8" name="MSIP_Label_3bb46c77-3b58-4101-b463-cd3b3d516e4a_ActionId">
    <vt:lpwstr>6d2908f0-8fba-48a5-af15-962a2fcf777f</vt:lpwstr>
  </property>
  <property fmtid="{D5CDD505-2E9C-101B-9397-08002B2CF9AE}" pid="9" name="MSIP_Label_3bb46c77-3b58-4101-b463-cd3b3d516e4a_ContentBits">
    <vt:lpwstr>0</vt:lpwstr>
  </property>
</Properties>
</file>

<file path=docProps/thumbnail.jpeg>
</file>